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46"/>
  </p:notesMasterIdLst>
  <p:sldIdLst>
    <p:sldId id="258" r:id="rId2"/>
    <p:sldId id="272" r:id="rId3"/>
    <p:sldId id="277" r:id="rId4"/>
    <p:sldId id="273" r:id="rId5"/>
    <p:sldId id="275" r:id="rId6"/>
    <p:sldId id="276" r:id="rId7"/>
    <p:sldId id="278" r:id="rId8"/>
    <p:sldId id="279" r:id="rId9"/>
    <p:sldId id="280" r:id="rId10"/>
    <p:sldId id="281" r:id="rId11"/>
    <p:sldId id="282" r:id="rId12"/>
    <p:sldId id="283" r:id="rId13"/>
    <p:sldId id="284" r:id="rId14"/>
    <p:sldId id="285" r:id="rId15"/>
    <p:sldId id="287" r:id="rId16"/>
    <p:sldId id="286" r:id="rId17"/>
    <p:sldId id="288" r:id="rId18"/>
    <p:sldId id="289" r:id="rId19"/>
    <p:sldId id="290" r:id="rId20"/>
    <p:sldId id="291" r:id="rId21"/>
    <p:sldId id="297" r:id="rId22"/>
    <p:sldId id="292" r:id="rId23"/>
    <p:sldId id="293" r:id="rId24"/>
    <p:sldId id="294" r:id="rId25"/>
    <p:sldId id="298" r:id="rId26"/>
    <p:sldId id="295" r:id="rId27"/>
    <p:sldId id="296" r:id="rId28"/>
    <p:sldId id="299" r:id="rId29"/>
    <p:sldId id="300" r:id="rId30"/>
    <p:sldId id="301" r:id="rId31"/>
    <p:sldId id="302" r:id="rId32"/>
    <p:sldId id="303" r:id="rId33"/>
    <p:sldId id="304" r:id="rId34"/>
    <p:sldId id="305" r:id="rId35"/>
    <p:sldId id="306" r:id="rId36"/>
    <p:sldId id="307" r:id="rId37"/>
    <p:sldId id="308" r:id="rId38"/>
    <p:sldId id="309" r:id="rId39"/>
    <p:sldId id="314" r:id="rId40"/>
    <p:sldId id="315" r:id="rId41"/>
    <p:sldId id="313" r:id="rId42"/>
    <p:sldId id="310" r:id="rId43"/>
    <p:sldId id="311" r:id="rId44"/>
    <p:sldId id="312" r:id="rId45"/>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DD043B72-2E2F-4493-8E52-EA4287613CD8}">
          <p14:sldIdLst>
            <p14:sldId id="258"/>
            <p14:sldId id="272"/>
            <p14:sldId id="277"/>
            <p14:sldId id="273"/>
            <p14:sldId id="275"/>
          </p14:sldIdLst>
        </p14:section>
        <p14:section name="Раздел без заголовка" id="{CD09C5BB-C23C-4E60-8D9C-36761B673295}">
          <p14:sldIdLst>
            <p14:sldId id="276"/>
            <p14:sldId id="278"/>
            <p14:sldId id="279"/>
            <p14:sldId id="280"/>
            <p14:sldId id="281"/>
            <p14:sldId id="282"/>
            <p14:sldId id="283"/>
            <p14:sldId id="284"/>
            <p14:sldId id="285"/>
            <p14:sldId id="287"/>
            <p14:sldId id="286"/>
            <p14:sldId id="288"/>
            <p14:sldId id="289"/>
            <p14:sldId id="290"/>
            <p14:sldId id="291"/>
            <p14:sldId id="297"/>
            <p14:sldId id="292"/>
            <p14:sldId id="293"/>
            <p14:sldId id="294"/>
            <p14:sldId id="298"/>
            <p14:sldId id="295"/>
            <p14:sldId id="296"/>
            <p14:sldId id="299"/>
            <p14:sldId id="300"/>
            <p14:sldId id="301"/>
            <p14:sldId id="302"/>
            <p14:sldId id="303"/>
            <p14:sldId id="304"/>
            <p14:sldId id="305"/>
            <p14:sldId id="306"/>
            <p14:sldId id="307"/>
            <p14:sldId id="308"/>
            <p14:sldId id="309"/>
            <p14:sldId id="314"/>
            <p14:sldId id="315"/>
            <p14:sldId id="313"/>
            <p14:sldId id="310"/>
            <p14:sldId id="311"/>
            <p14:sldId id="312"/>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Центр Компетенции" initials="ЦК" lastIdx="1" clrIdx="0">
    <p:extLst>
      <p:ext uri="{19B8F6BF-5375-455C-9EA6-DF929625EA0E}">
        <p15:presenceInfo xmlns:p15="http://schemas.microsoft.com/office/powerpoint/2012/main" userId="ad622f8886a8109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7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00113216-4ADF-4A59-AB8B-D0A9E0C614F7}" type="datetimeFigureOut">
              <a:rPr lang="ru-RU" smtClean="0"/>
              <a:t>18.12.2025</a:t>
            </a:fld>
            <a:endParaRPr lang="ru-RU"/>
          </a:p>
        </p:txBody>
      </p:sp>
      <p:sp>
        <p:nvSpPr>
          <p:cNvPr id="4" name="Образ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2F74560C-DAD2-4EDE-B93A-86D1E6C92DC9}" type="slidenum">
              <a:rPr lang="ru-RU" smtClean="0"/>
              <a:t>‹#›</a:t>
            </a:fld>
            <a:endParaRPr lang="ru-RU"/>
          </a:p>
        </p:txBody>
      </p:sp>
    </p:spTree>
    <p:extLst>
      <p:ext uri="{BB962C8B-B14F-4D97-AF65-F5344CB8AC3E}">
        <p14:creationId xmlns:p14="http://schemas.microsoft.com/office/powerpoint/2010/main" val="3998763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5D0583D4-C2C3-4AFA-AAC2-B19D5EC234C2}" type="datetimeFigureOut">
              <a:rPr lang="ru-RU" smtClean="0"/>
              <a:t>18.12.2025</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644EF35-BEC4-4CD1-847C-D1C6D1C83106}" type="slidenum">
              <a:rPr lang="ru-RU" smtClean="0"/>
              <a:t>‹#›</a:t>
            </a:fld>
            <a:endParaRPr lang="ru-RU"/>
          </a:p>
        </p:txBody>
      </p:sp>
    </p:spTree>
    <p:extLst>
      <p:ext uri="{BB962C8B-B14F-4D97-AF65-F5344CB8AC3E}">
        <p14:creationId xmlns:p14="http://schemas.microsoft.com/office/powerpoint/2010/main" val="337279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D0583D4-C2C3-4AFA-AAC2-B19D5EC234C2}" type="datetimeFigureOut">
              <a:rPr lang="ru-RU" smtClean="0"/>
              <a:t>18.12.2025</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644EF35-BEC4-4CD1-847C-D1C6D1C83106}" type="slidenum">
              <a:rPr lang="ru-RU" smtClean="0"/>
              <a:t>‹#›</a:t>
            </a:fld>
            <a:endParaRPr lang="ru-RU"/>
          </a:p>
        </p:txBody>
      </p:sp>
    </p:spTree>
    <p:extLst>
      <p:ext uri="{BB962C8B-B14F-4D97-AF65-F5344CB8AC3E}">
        <p14:creationId xmlns:p14="http://schemas.microsoft.com/office/powerpoint/2010/main" val="1875664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D0583D4-C2C3-4AFA-AAC2-B19D5EC234C2}" type="datetimeFigureOut">
              <a:rPr lang="ru-RU" smtClean="0"/>
              <a:t>18.12.2025</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644EF35-BEC4-4CD1-847C-D1C6D1C83106}"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65273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5D0583D4-C2C3-4AFA-AAC2-B19D5EC234C2}" type="datetimeFigureOut">
              <a:rPr lang="ru-RU" smtClean="0"/>
              <a:t>18.12.2025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644EF35-BEC4-4CD1-847C-D1C6D1C83106}" type="slidenum">
              <a:rPr lang="ru-RU" smtClean="0"/>
              <a:t>‹#›</a:t>
            </a:fld>
            <a:endParaRPr lang="ru-RU"/>
          </a:p>
        </p:txBody>
      </p:sp>
    </p:spTree>
    <p:extLst>
      <p:ext uri="{BB962C8B-B14F-4D97-AF65-F5344CB8AC3E}">
        <p14:creationId xmlns:p14="http://schemas.microsoft.com/office/powerpoint/2010/main" val="32462411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5D0583D4-C2C3-4AFA-AAC2-B19D5EC234C2}" type="datetimeFigureOut">
              <a:rPr lang="ru-RU" smtClean="0"/>
              <a:t>18.12.2025</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644EF35-BEC4-4CD1-847C-D1C6D1C83106}"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653012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5D0583D4-C2C3-4AFA-AAC2-B19D5EC234C2}" type="datetimeFigureOut">
              <a:rPr lang="ru-RU" smtClean="0"/>
              <a:t>18.12.2025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644EF35-BEC4-4CD1-847C-D1C6D1C83106}" type="slidenum">
              <a:rPr lang="ru-RU" smtClean="0"/>
              <a:t>‹#›</a:t>
            </a:fld>
            <a:endParaRPr lang="ru-RU"/>
          </a:p>
        </p:txBody>
      </p:sp>
    </p:spTree>
    <p:extLst>
      <p:ext uri="{BB962C8B-B14F-4D97-AF65-F5344CB8AC3E}">
        <p14:creationId xmlns:p14="http://schemas.microsoft.com/office/powerpoint/2010/main" val="1687368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D0583D4-C2C3-4AFA-AAC2-B19D5EC234C2}" type="datetimeFigureOut">
              <a:rPr lang="ru-RU" smtClean="0"/>
              <a:t>18.12.2025</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644EF35-BEC4-4CD1-847C-D1C6D1C83106}" type="slidenum">
              <a:rPr lang="ru-RU" smtClean="0"/>
              <a:t>‹#›</a:t>
            </a:fld>
            <a:endParaRPr lang="ru-RU"/>
          </a:p>
        </p:txBody>
      </p:sp>
    </p:spTree>
    <p:extLst>
      <p:ext uri="{BB962C8B-B14F-4D97-AF65-F5344CB8AC3E}">
        <p14:creationId xmlns:p14="http://schemas.microsoft.com/office/powerpoint/2010/main" val="34839805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D0583D4-C2C3-4AFA-AAC2-B19D5EC234C2}" type="datetimeFigureOut">
              <a:rPr lang="ru-RU" smtClean="0"/>
              <a:t>18.12.2025</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644EF35-BEC4-4CD1-847C-D1C6D1C83106}" type="slidenum">
              <a:rPr lang="ru-RU" smtClean="0"/>
              <a:t>‹#›</a:t>
            </a:fld>
            <a:endParaRPr lang="ru-RU"/>
          </a:p>
        </p:txBody>
      </p:sp>
    </p:spTree>
    <p:extLst>
      <p:ext uri="{BB962C8B-B14F-4D97-AF65-F5344CB8AC3E}">
        <p14:creationId xmlns:p14="http://schemas.microsoft.com/office/powerpoint/2010/main" val="2423232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D0583D4-C2C3-4AFA-AAC2-B19D5EC234C2}" type="datetimeFigureOut">
              <a:rPr lang="ru-RU" smtClean="0"/>
              <a:t>18.12.2025</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644EF35-BEC4-4CD1-847C-D1C6D1C83106}" type="slidenum">
              <a:rPr lang="ru-RU" smtClean="0"/>
              <a:t>‹#›</a:t>
            </a:fld>
            <a:endParaRPr lang="ru-RU"/>
          </a:p>
        </p:txBody>
      </p:sp>
    </p:spTree>
    <p:extLst>
      <p:ext uri="{BB962C8B-B14F-4D97-AF65-F5344CB8AC3E}">
        <p14:creationId xmlns:p14="http://schemas.microsoft.com/office/powerpoint/2010/main" val="186447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D0583D4-C2C3-4AFA-AAC2-B19D5EC234C2}" type="datetimeFigureOut">
              <a:rPr lang="ru-RU" smtClean="0"/>
              <a:t>18.12.2025</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644EF35-BEC4-4CD1-847C-D1C6D1C83106}" type="slidenum">
              <a:rPr lang="ru-RU" smtClean="0"/>
              <a:t>‹#›</a:t>
            </a:fld>
            <a:endParaRPr lang="ru-RU"/>
          </a:p>
        </p:txBody>
      </p:sp>
    </p:spTree>
    <p:extLst>
      <p:ext uri="{BB962C8B-B14F-4D97-AF65-F5344CB8AC3E}">
        <p14:creationId xmlns:p14="http://schemas.microsoft.com/office/powerpoint/2010/main" val="3070471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5D0583D4-C2C3-4AFA-AAC2-B19D5EC234C2}" type="datetimeFigureOut">
              <a:rPr lang="ru-RU" smtClean="0"/>
              <a:t>18.12.2025</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644EF35-BEC4-4CD1-847C-D1C6D1C83106}" type="slidenum">
              <a:rPr lang="ru-RU" smtClean="0"/>
              <a:t>‹#›</a:t>
            </a:fld>
            <a:endParaRPr lang="ru-RU"/>
          </a:p>
        </p:txBody>
      </p:sp>
    </p:spTree>
    <p:extLst>
      <p:ext uri="{BB962C8B-B14F-4D97-AF65-F5344CB8AC3E}">
        <p14:creationId xmlns:p14="http://schemas.microsoft.com/office/powerpoint/2010/main" val="2494105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5D0583D4-C2C3-4AFA-AAC2-B19D5EC234C2}" type="datetimeFigureOut">
              <a:rPr lang="ru-RU" smtClean="0"/>
              <a:t>18.12.2025</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644EF35-BEC4-4CD1-847C-D1C6D1C83106}" type="slidenum">
              <a:rPr lang="ru-RU" smtClean="0"/>
              <a:t>‹#›</a:t>
            </a:fld>
            <a:endParaRPr lang="ru-RU"/>
          </a:p>
        </p:txBody>
      </p:sp>
    </p:spTree>
    <p:extLst>
      <p:ext uri="{BB962C8B-B14F-4D97-AF65-F5344CB8AC3E}">
        <p14:creationId xmlns:p14="http://schemas.microsoft.com/office/powerpoint/2010/main" val="360059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5D0583D4-C2C3-4AFA-AAC2-B19D5EC234C2}" type="datetimeFigureOut">
              <a:rPr lang="ru-RU" smtClean="0"/>
              <a:t>18.12.2025</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644EF35-BEC4-4CD1-847C-D1C6D1C83106}" type="slidenum">
              <a:rPr lang="ru-RU" smtClean="0"/>
              <a:t>‹#›</a:t>
            </a:fld>
            <a:endParaRPr lang="ru-RU"/>
          </a:p>
        </p:txBody>
      </p:sp>
    </p:spTree>
    <p:extLst>
      <p:ext uri="{BB962C8B-B14F-4D97-AF65-F5344CB8AC3E}">
        <p14:creationId xmlns:p14="http://schemas.microsoft.com/office/powerpoint/2010/main" val="1422949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0583D4-C2C3-4AFA-AAC2-B19D5EC234C2}" type="datetimeFigureOut">
              <a:rPr lang="ru-RU" smtClean="0"/>
              <a:t>18.12.2025</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644EF35-BEC4-4CD1-847C-D1C6D1C83106}" type="slidenum">
              <a:rPr lang="ru-RU" smtClean="0"/>
              <a:t>‹#›</a:t>
            </a:fld>
            <a:endParaRPr lang="ru-RU"/>
          </a:p>
        </p:txBody>
      </p:sp>
    </p:spTree>
    <p:extLst>
      <p:ext uri="{BB962C8B-B14F-4D97-AF65-F5344CB8AC3E}">
        <p14:creationId xmlns:p14="http://schemas.microsoft.com/office/powerpoint/2010/main" val="3050716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5D0583D4-C2C3-4AFA-AAC2-B19D5EC234C2}" type="datetimeFigureOut">
              <a:rPr lang="ru-RU" smtClean="0"/>
              <a:t>18.12.2025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644EF35-BEC4-4CD1-847C-D1C6D1C83106}" type="slidenum">
              <a:rPr lang="ru-RU" smtClean="0"/>
              <a:t>‹#›</a:t>
            </a:fld>
            <a:endParaRPr lang="ru-RU"/>
          </a:p>
        </p:txBody>
      </p:sp>
    </p:spTree>
    <p:extLst>
      <p:ext uri="{BB962C8B-B14F-4D97-AF65-F5344CB8AC3E}">
        <p14:creationId xmlns:p14="http://schemas.microsoft.com/office/powerpoint/2010/main" val="2382635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5D0583D4-C2C3-4AFA-AAC2-B19D5EC234C2}" type="datetimeFigureOut">
              <a:rPr lang="ru-RU" smtClean="0"/>
              <a:t>18.12.2025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644EF35-BEC4-4CD1-847C-D1C6D1C83106}" type="slidenum">
              <a:rPr lang="ru-RU" smtClean="0"/>
              <a:t>‹#›</a:t>
            </a:fld>
            <a:endParaRPr lang="ru-RU"/>
          </a:p>
        </p:txBody>
      </p:sp>
    </p:spTree>
    <p:extLst>
      <p:ext uri="{BB962C8B-B14F-4D97-AF65-F5344CB8AC3E}">
        <p14:creationId xmlns:p14="http://schemas.microsoft.com/office/powerpoint/2010/main" val="3572161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D0583D4-C2C3-4AFA-AAC2-B19D5EC234C2}" type="datetimeFigureOut">
              <a:rPr lang="ru-RU" smtClean="0"/>
              <a:t>18.12.2025</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644EF35-BEC4-4CD1-847C-D1C6D1C83106}" type="slidenum">
              <a:rPr lang="ru-RU" smtClean="0"/>
              <a:t>‹#›</a:t>
            </a:fld>
            <a:endParaRPr lang="ru-RU"/>
          </a:p>
        </p:txBody>
      </p:sp>
    </p:spTree>
    <p:extLst>
      <p:ext uri="{BB962C8B-B14F-4D97-AF65-F5344CB8AC3E}">
        <p14:creationId xmlns:p14="http://schemas.microsoft.com/office/powerpoint/2010/main" val="138926149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https://login.consultant.ru/link/?req=doc&amp;base=LAW&amp;n=518016&amp;date=09.12.2025&amp;dst=100005&amp;field=134" TargetMode="External"/><Relationship Id="rId2" Type="http://schemas.openxmlformats.org/officeDocument/2006/relationships/hyperlink" Target="https://login.consultant.ru/link/?req=doc&amp;base=PBI&amp;n=301244&amp;date=09.12.2025" TargetMode="External"/><Relationship Id="rId1" Type="http://schemas.openxmlformats.org/officeDocument/2006/relationships/slideLayout" Target="../slideLayouts/slideLayout2.xml"/><Relationship Id="rId6" Type="http://schemas.openxmlformats.org/officeDocument/2006/relationships/hyperlink" Target="https://login.consultant.ru/link/?req=doc&amp;base=LAW&amp;n=495706&amp;date=09.12.2025&amp;dst=28426&amp;field=134" TargetMode="External"/><Relationship Id="rId5" Type="http://schemas.openxmlformats.org/officeDocument/2006/relationships/hyperlink" Target="https://login.consultant.ru/link/?req=doc&amp;base=LAW&amp;n=492984&amp;date=09.12.2025&amp;dst=100007&amp;field=134" TargetMode="External"/><Relationship Id="rId4" Type="http://schemas.openxmlformats.org/officeDocument/2006/relationships/hyperlink" Target="https://login.consultant.ru/link/?req=doc&amp;base=PBI&amp;n=301244&amp;date=09.12.2025&amp;dst=100081&amp;field=134"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online.consultant.ru/riv/cgi/online.cgi?req=doc&amp;rnd=e61195119cf29bdff04ef66355df3c7f&amp;base=LAW&amp;n=520175&amp;dst=26846" TargetMode="External"/><Relationship Id="rId2" Type="http://schemas.openxmlformats.org/officeDocument/2006/relationships/hyperlink" Target="https://online.consultant.ru/riv/cgi/online.cgi?req=doc&amp;rnd=e61195119cf29bdff04ef66355df3c7f&amp;base=LAW&amp;n=520175&amp;dst=25732"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s://login.consultant.ru/link/?req=doc&amp;base=LAW&amp;n=495706&amp;date=09.12.2025&amp;dst=28422&amp;field=134" TargetMode="External"/><Relationship Id="rId2" Type="http://schemas.openxmlformats.org/officeDocument/2006/relationships/hyperlink" Target="#P48"/><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hyperlink" Target="https://login.consultant.ru/link/?req=doc&amp;base=LAW&amp;n=520020&amp;dst=100458&amp;field=134&amp;date=11.12.2025" TargetMode="Externa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hyperlink" Target="https://login.consultant.ru/link/?req=doc&amp;base=LAW&amp;n=520020&amp;dst=101842&amp;field=134&amp;date=11.12.2025" TargetMode="External"/><Relationship Id="rId2" Type="http://schemas.openxmlformats.org/officeDocument/2006/relationships/hyperlink" Target="https://login.consultant.ru/link/?req=doc&amp;base=LAW&amp;n=520020&amp;dst=101440&amp;field=134&amp;date=11.12.2025" TargetMode="External"/><Relationship Id="rId1" Type="http://schemas.openxmlformats.org/officeDocument/2006/relationships/slideLayout" Target="../slideLayouts/slideLayout7.xml"/><Relationship Id="rId6" Type="http://schemas.openxmlformats.org/officeDocument/2006/relationships/hyperlink" Target="https://login.consultant.ru/link/?req=doc&amp;base=LAW&amp;n=520020&amp;dst=101421&amp;field=134&amp;date=11.12.2025" TargetMode="External"/><Relationship Id="rId5" Type="http://schemas.openxmlformats.org/officeDocument/2006/relationships/hyperlink" Target="https://login.consultant.ru/link/?req=doc&amp;base=LAW&amp;n=520020&amp;dst=101429&amp;field=134&amp;date=11.12.2025" TargetMode="External"/><Relationship Id="rId4" Type="http://schemas.openxmlformats.org/officeDocument/2006/relationships/hyperlink" Target="https://login.consultant.ru/link/?req=doc&amp;base=LAW&amp;n=520020&amp;dst=101442&amp;field=134&amp;date=11.12.2025"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hyperlink" Target="https://login.consultant.ru/link/?req=doc&amp;base=LAW&amp;n=520032&amp;dst=100009&amp;field=134&amp;date=11.12.2025" TargetMode="External"/><Relationship Id="rId2" Type="http://schemas.openxmlformats.org/officeDocument/2006/relationships/hyperlink" Target="https://login.consultant.ru/link/?req=doc&amp;base=LAW&amp;n=520118&amp;dst=8&amp;field=134&amp;date=11.12.2025" TargetMode="Externa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hyperlink" Target="https://login.consultant.ru/link/?req=doc&amp;base=LAW&amp;n=118861&amp;date=11.12.2025&amp;dst=100245&amp;field=134" TargetMode="External"/><Relationship Id="rId2" Type="http://schemas.openxmlformats.org/officeDocument/2006/relationships/hyperlink" Target="https://login.consultant.ru/link/?req=doc&amp;base=LAW&amp;n=15189&amp;date=11.12.2025" TargetMode="External"/><Relationship Id="rId1" Type="http://schemas.openxmlformats.org/officeDocument/2006/relationships/slideLayout" Target="../slideLayouts/slideLayout7.xml"/><Relationship Id="rId4" Type="http://schemas.openxmlformats.org/officeDocument/2006/relationships/hyperlink" Target="https://login.consultant.ru/link/?req=doc&amp;base=RLAW284&amp;n=147399&amp;date=11.12.2025&amp;dst=100163&amp;field=134"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s://login.consultant.ru/link/?req=doc&amp;base=PBI&amp;n=83732&amp;date=09.12.2025" TargetMode="External"/><Relationship Id="rId2" Type="http://schemas.openxmlformats.org/officeDocument/2006/relationships/hyperlink" Target="https://login.consultant.ru/link/?req=doc&amp;base=PBI&amp;n=227402&amp;date=09.12.2025" TargetMode="External"/><Relationship Id="rId1" Type="http://schemas.openxmlformats.org/officeDocument/2006/relationships/slideLayout" Target="../slideLayouts/slideLayout7.xml"/><Relationship Id="rId4" Type="http://schemas.openxmlformats.org/officeDocument/2006/relationships/hyperlink" Target="https://login.consultant.ru/link/?req=doc&amp;base=PBI&amp;n=83733&amp;date=09.12.2025"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hyperlink" Target="https://login.consultant.ru/link/?req=doc&amp;base=LAW&amp;n=517244&amp;date=11.12.2025" TargetMode="External"/><Relationship Id="rId7" Type="http://schemas.openxmlformats.org/officeDocument/2006/relationships/hyperlink" Target="https://login.consultant.ru/link/?req=doc&amp;base=LAW&amp;n=488957&amp;date=11.12.2025" TargetMode="External"/><Relationship Id="rId2" Type="http://schemas.openxmlformats.org/officeDocument/2006/relationships/hyperlink" Target="https://login.consultant.ru/link/?req=doc&amp;base=LAW&amp;n=12453&amp;dst=100175&amp;field=134&amp;date=11.12.2025" TargetMode="External"/><Relationship Id="rId1" Type="http://schemas.openxmlformats.org/officeDocument/2006/relationships/slideLayout" Target="../slideLayouts/slideLayout7.xml"/><Relationship Id="rId6" Type="http://schemas.openxmlformats.org/officeDocument/2006/relationships/hyperlink" Target="https://login.consultant.ru/link/?req=doc&amp;base=LAW&amp;n=507217&amp;date=11.12.2025" TargetMode="External"/><Relationship Id="rId5" Type="http://schemas.openxmlformats.org/officeDocument/2006/relationships/hyperlink" Target="https://login.consultant.ru/link/?req=doc&amp;base=LAW&amp;n=510716&amp;date=11.12.2025" TargetMode="External"/><Relationship Id="rId4" Type="http://schemas.openxmlformats.org/officeDocument/2006/relationships/hyperlink" Target="https://login.consultant.ru/link/?req=doc&amp;base=LAW&amp;n=514416&amp;date=11.12.2025"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s://1gl.ru/#/document/99/1300726283/" TargetMode="External"/><Relationship Id="rId2" Type="http://schemas.openxmlformats.org/officeDocument/2006/relationships/hyperlink" Target="https://1gl.ru/#/document/99/1301574531/" TargetMode="External"/><Relationship Id="rId1" Type="http://schemas.openxmlformats.org/officeDocument/2006/relationships/slideLayout" Target="../slideLayouts/slideLayout7.xml"/><Relationship Id="rId4" Type="http://schemas.openxmlformats.org/officeDocument/2006/relationships/hyperlink" Target="https://1gl.ru/#/document/99/1300726283/XA00M2Q2MC/" TargetMode="External"/></Relationships>
</file>

<file path=ppt/slides/_rels/slide32.xml.rels><?xml version="1.0" encoding="UTF-8" standalone="yes"?>
<Relationships xmlns="http://schemas.openxmlformats.org/package/2006/relationships"><Relationship Id="rId2" Type="http://schemas.openxmlformats.org/officeDocument/2006/relationships/hyperlink" Target="https://1gl.ru/#/document/99/1300726283/XA00M5Q2MD/" TargetMode="Externa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hyperlink" Target="https://1gl.ru/#/document/99/1300726283/XA00MAM2NB/" TargetMode="External"/><Relationship Id="rId2" Type="http://schemas.openxmlformats.org/officeDocument/2006/relationships/hyperlink" Target="https://1gl.ru/#/document/99/1300726283/ZAP2LHU3MQ/" TargetMode="External"/><Relationship Id="rId1" Type="http://schemas.openxmlformats.org/officeDocument/2006/relationships/slideLayout" Target="../slideLayouts/slideLayout7.xml"/><Relationship Id="rId5" Type="http://schemas.openxmlformats.org/officeDocument/2006/relationships/hyperlink" Target="https://1gl.ru/#/document/97/508140/dfaspnutfu/" TargetMode="External"/><Relationship Id="rId4" Type="http://schemas.openxmlformats.org/officeDocument/2006/relationships/hyperlink" Target="https://1gl.ru/#/document/99/563895831/XA00MA02N6/"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hyperlink" Target="https://www.klerk.ru/doc/606844/"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hyperlink" Target="https://login.consultant.ru/link/?req=doc&amp;base=LAW&amp;n=495706&amp;dst=101834&amp;field=134&amp;date=09.12.2025" TargetMode="External"/><Relationship Id="rId3" Type="http://schemas.openxmlformats.org/officeDocument/2006/relationships/hyperlink" Target="https://login.consultant.ru/link/?req=doc&amp;base=LAW&amp;n=495706&amp;dst=26846&amp;field=134&amp;date=09.12.2025" TargetMode="External"/><Relationship Id="rId7" Type="http://schemas.openxmlformats.org/officeDocument/2006/relationships/hyperlink" Target="https://login.consultant.ru/link/?req=doc&amp;base=LAW&amp;n=495706&amp;dst=101069&amp;field=134&amp;date=09.12.2025" TargetMode="External"/><Relationship Id="rId12" Type="http://schemas.openxmlformats.org/officeDocument/2006/relationships/hyperlink" Target="https://login.consultant.ru/link/?req=doc&amp;base=LAW&amp;n=495706&amp;dst=25772&amp;field=134&amp;date=09.12.2025" TargetMode="External"/><Relationship Id="rId2" Type="http://schemas.openxmlformats.org/officeDocument/2006/relationships/hyperlink" Target="https://login.consultant.ru/link/?req=doc&amp;base=LAW&amp;n=495706&amp;dst=25732&amp;field=134&amp;date=09.12.2025" TargetMode="External"/><Relationship Id="rId1" Type="http://schemas.openxmlformats.org/officeDocument/2006/relationships/slideLayout" Target="../slideLayouts/slideLayout7.xml"/><Relationship Id="rId6" Type="http://schemas.openxmlformats.org/officeDocument/2006/relationships/hyperlink" Target="https://login.consultant.ru/link/?req=doc&amp;base=LAW&amp;n=520020&amp;dst=101842&amp;field=134&amp;date=09.12.2025" TargetMode="External"/><Relationship Id="rId11" Type="http://schemas.openxmlformats.org/officeDocument/2006/relationships/hyperlink" Target="https://login.consultant.ru/link/?req=doc&amp;base=LAW&amp;n=495706&amp;dst=25736&amp;field=134&amp;date=09.12.2025" TargetMode="External"/><Relationship Id="rId5" Type="http://schemas.openxmlformats.org/officeDocument/2006/relationships/hyperlink" Target="https://login.consultant.ru/link/?req=doc&amp;base=LAW&amp;n=520020&amp;dst=100423&amp;field=134&amp;date=09.12.2025" TargetMode="External"/><Relationship Id="rId10" Type="http://schemas.openxmlformats.org/officeDocument/2006/relationships/hyperlink" Target="https://login.consultant.ru/link/?req=doc&amp;base=LAW&amp;n=495706&amp;dst=9783&amp;field=134&amp;date=09.12.2025" TargetMode="External"/><Relationship Id="rId4" Type="http://schemas.openxmlformats.org/officeDocument/2006/relationships/hyperlink" Target="https://login.consultant.ru/link/?req=doc&amp;base=LAW&amp;n=520020&amp;dst=100418&amp;field=134&amp;date=09.12.2025" TargetMode="External"/><Relationship Id="rId9" Type="http://schemas.openxmlformats.org/officeDocument/2006/relationships/hyperlink" Target="https://login.consultant.ru/link/?req=doc&amp;base=LAW&amp;n=495706&amp;dst=283&amp;field=134&amp;date=09.12.2025" TargetMode="External"/></Relationships>
</file>

<file path=ppt/slides/_rels/slide40.xml.rels><?xml version="1.0" encoding="UTF-8" standalone="yes"?>
<Relationships xmlns="http://schemas.openxmlformats.org/package/2006/relationships"><Relationship Id="rId3" Type="http://schemas.openxmlformats.org/officeDocument/2006/relationships/hyperlink" Target="https://www.klerk.ru/doc/606844/" TargetMode="External"/><Relationship Id="rId2" Type="http://schemas.openxmlformats.org/officeDocument/2006/relationships/hyperlink" Target="https://www.klerk.ru/cdoc/pbu-fsbu/" TargetMode="Externa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hyperlink" Target="https://1gl.ru/group?groupId=118612670&amp;locale=ru&amp;date=2025-11-27&amp;isStatic=false&amp;anchor=ZAP2MBM3LG&amp;pubAlias=bss.plus" TargetMode="External"/><Relationship Id="rId2" Type="http://schemas.openxmlformats.org/officeDocument/2006/relationships/hyperlink" Target="https://1gl.ru/group?groupId=118612670&amp;locale=ru&amp;date=2025-11-27&amp;isStatic=false&amp;anchor=XA00MDC2N5&amp;pubAlias=bss.plus" TargetMode="External"/><Relationship Id="rId1" Type="http://schemas.openxmlformats.org/officeDocument/2006/relationships/slideLayout" Target="../slideLayouts/slideLayout7.xml"/><Relationship Id="rId6" Type="http://schemas.openxmlformats.org/officeDocument/2006/relationships/hyperlink" Target="https://1gl.ru/group?groupId=118612670&amp;locale=ru&amp;date=2025-11-27&amp;isStatic=false&amp;anchor=XA00MCQ2N2&amp;pubAlias=bss.plus" TargetMode="External"/><Relationship Id="rId5" Type="http://schemas.openxmlformats.org/officeDocument/2006/relationships/hyperlink" Target="https://1gl.ru/group?groupId=118612670&amp;locale=ru&amp;date=2025-11-27&amp;isStatic=false&amp;anchor=XA00MEI2O5&amp;pubAlias=bss.plus" TargetMode="External"/><Relationship Id="rId4" Type="http://schemas.openxmlformats.org/officeDocument/2006/relationships/hyperlink" Target="https://1gl.ru/group?groupId=118612670&amp;locale=ru&amp;date=2025-11-27&amp;isStatic=false&amp;anchor=XA00MBQ2NN&amp;pubAlias=bss.plus" TargetMode="Externa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online.consultant.ru/riv/cgi/online.cgi?req=doc&amp;rnd=e61195119cf29bdff04ef66355df3c7f&amp;base=LAW&amp;n=520119&amp;dst=6328" TargetMode="External"/><Relationship Id="rId2" Type="http://schemas.openxmlformats.org/officeDocument/2006/relationships/hyperlink" Target="https://online.consultant.ru/riv/cgi/online.cgi?req=doc&amp;rnd=e61195119cf29bdff04ef66355df3c7f&amp;base=LAW&amp;n=520020&amp;dst=101820" TargetMode="External"/><Relationship Id="rId1" Type="http://schemas.openxmlformats.org/officeDocument/2006/relationships/slideLayout" Target="../slideLayouts/slideLayout7.xml"/><Relationship Id="rId6" Type="http://schemas.openxmlformats.org/officeDocument/2006/relationships/hyperlink" Target="https://1gl.ru/#/document/99/420352649/" TargetMode="External"/><Relationship Id="rId5" Type="http://schemas.openxmlformats.org/officeDocument/2006/relationships/hyperlink" Target="https://1gl.ru/#/document/99/901765862/ZA02J0G3PH/" TargetMode="External"/><Relationship Id="rId4" Type="http://schemas.openxmlformats.org/officeDocument/2006/relationships/hyperlink" Target="https://1gl.ru/#/document/99/901765862/XA00M962NE/"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1gl.ru/#/document/99/901765862/XA00MAA2MO/" TargetMode="External"/><Relationship Id="rId2" Type="http://schemas.openxmlformats.org/officeDocument/2006/relationships/hyperlink" Target="https://1gl.ru/#/document/99/1306627736/ZAP1U3E34B/" TargetMode="External"/><Relationship Id="rId1" Type="http://schemas.openxmlformats.org/officeDocument/2006/relationships/slideLayout" Target="../slideLayouts/slideLayout7.xml"/><Relationship Id="rId6" Type="http://schemas.openxmlformats.org/officeDocument/2006/relationships/hyperlink" Target="https://1gl.ru/#/document/99/901765862/XA00M6K2MC/" TargetMode="External"/><Relationship Id="rId5" Type="http://schemas.openxmlformats.org/officeDocument/2006/relationships/hyperlink" Target="https://1gl.ru/#/document/99/1306627736/ZAP28P63HI/" TargetMode="External"/><Relationship Id="rId4" Type="http://schemas.openxmlformats.org/officeDocument/2006/relationships/hyperlink" Target="https://1gl.ru/#/document/99/901765862/XA00MFG2O8/" TargetMode="External"/></Relationships>
</file>

<file path=ppt/slides/_rels/slide9.xml.rels><?xml version="1.0" encoding="UTF-8" standalone="yes"?>
<Relationships xmlns="http://schemas.openxmlformats.org/package/2006/relationships"><Relationship Id="rId2" Type="http://schemas.openxmlformats.org/officeDocument/2006/relationships/hyperlink" Target="https://1gl.ru/#/document/99/901765862/XA00MCC2N1/"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AF4EBE-9E70-5ACA-A96C-659EEE9974BF}"/>
              </a:ext>
            </a:extLst>
          </p:cNvPr>
          <p:cNvSpPr>
            <a:spLocks noGrp="1"/>
          </p:cNvSpPr>
          <p:nvPr>
            <p:ph type="ctrTitle"/>
          </p:nvPr>
        </p:nvSpPr>
        <p:spPr>
          <a:xfrm>
            <a:off x="0" y="0"/>
            <a:ext cx="12192000" cy="1843667"/>
          </a:xfrm>
          <a:solidFill>
            <a:schemeClr val="accent2">
              <a:lumMod val="20000"/>
              <a:lumOff val="80000"/>
            </a:schemeClr>
          </a:solidFill>
        </p:spPr>
        <p:txBody>
          <a:bodyPr anchor="t" anchorCtr="0">
            <a:normAutofit/>
          </a:bodyPr>
          <a:lstStyle/>
          <a:p>
            <a:pPr algn="ctr">
              <a:lnSpc>
                <a:spcPct val="107000"/>
              </a:lnSpc>
              <a:spcAft>
                <a:spcPts val="800"/>
              </a:spcAft>
            </a:pPr>
            <a:br>
              <a:rPr lang="ru-RU" sz="1600" b="1" kern="100" dirty="0">
                <a:effectLst/>
                <a:latin typeface="Times New Roman" panose="02020603050405020304" pitchFamily="18" charset="0"/>
                <a:ea typeface="Calibri" panose="020F0502020204030204" pitchFamily="34" charset="0"/>
                <a:cs typeface="Times New Roman" panose="02020603050405020304" pitchFamily="18" charset="0"/>
              </a:rPr>
            </a:br>
            <a:br>
              <a:rPr lang="ru-RU" sz="1600" b="1" kern="100" dirty="0">
                <a:effectLst/>
                <a:latin typeface="Times New Roman" panose="02020603050405020304" pitchFamily="18" charset="0"/>
                <a:ea typeface="Calibri" panose="020F0502020204030204" pitchFamily="34" charset="0"/>
                <a:cs typeface="Times New Roman" panose="02020603050405020304" pitchFamily="18" charset="0"/>
              </a:rPr>
            </a:br>
            <a:r>
              <a:rPr lang="ru-RU" sz="1600" b="1" kern="100" dirty="0">
                <a:effectLst/>
                <a:latin typeface="Times New Roman" panose="02020603050405020304" pitchFamily="18" charset="0"/>
                <a:ea typeface="Calibri" panose="020F0502020204030204" pitchFamily="34" charset="0"/>
                <a:cs typeface="Times New Roman" panose="02020603050405020304" pitchFamily="18" charset="0"/>
              </a:rPr>
              <a:t>Центр компетенций в сфере сельскохозяйственной кооперации и поддержки фермеров в Кемеровской области-Кузбассе</a:t>
            </a:r>
            <a:br>
              <a:rPr lang="ru-RU" sz="1400" b="1" kern="100" dirty="0">
                <a:effectLst/>
                <a:latin typeface="Times New Roman" panose="02020603050405020304" pitchFamily="18" charset="0"/>
                <a:ea typeface="Calibri" panose="020F0502020204030204" pitchFamily="34" charset="0"/>
                <a:cs typeface="Times New Roman" panose="02020603050405020304" pitchFamily="18" charset="0"/>
              </a:rPr>
            </a:br>
            <a:br>
              <a:rPr lang="ru-RU" sz="1400" b="1" kern="100" dirty="0">
                <a:effectLst/>
                <a:latin typeface="Times New Roman" panose="02020603050405020304" pitchFamily="18" charset="0"/>
                <a:ea typeface="Calibri" panose="020F0502020204030204" pitchFamily="34" charset="0"/>
                <a:cs typeface="Times New Roman" panose="02020603050405020304" pitchFamily="18" charset="0"/>
              </a:rPr>
            </a:br>
            <a:br>
              <a:rPr lang="ru-RU" sz="1400" kern="100" dirty="0">
                <a:effectLst/>
                <a:latin typeface="Calibri" panose="020F0502020204030204" pitchFamily="34" charset="0"/>
                <a:ea typeface="Calibri" panose="020F0502020204030204" pitchFamily="34" charset="0"/>
                <a:cs typeface="Times New Roman" panose="02020603050405020304" pitchFamily="18" charset="0"/>
              </a:rPr>
            </a:br>
            <a:r>
              <a:rPr lang="ru-RU" sz="1400" b="1" kern="100" dirty="0">
                <a:solidFill>
                  <a:srgbClr val="007BB8"/>
                </a:solidFill>
                <a:effectLst/>
                <a:latin typeface="Segoe Script" panose="030B0504020000000003" pitchFamily="66" charset="0"/>
                <a:ea typeface="Calibri" panose="020F0502020204030204" pitchFamily="34" charset="0"/>
                <a:cs typeface="Calibri" panose="020F0502020204030204" pitchFamily="34" charset="0"/>
              </a:rPr>
              <a:t> </a:t>
            </a:r>
            <a:br>
              <a:rPr lang="ru-RU" sz="1400" kern="100" dirty="0">
                <a:effectLst/>
                <a:latin typeface="Calibri" panose="020F0502020204030204" pitchFamily="34" charset="0"/>
                <a:ea typeface="Calibri" panose="020F0502020204030204" pitchFamily="34" charset="0"/>
                <a:cs typeface="Times New Roman" panose="02020603050405020304" pitchFamily="18" charset="0"/>
              </a:rPr>
            </a:br>
            <a:endParaRPr lang="ru-RU" sz="1600" b="1" dirty="0">
              <a:solidFill>
                <a:schemeClr val="accent3">
                  <a:lumMod val="75000"/>
                </a:schemeClr>
              </a:solidFill>
              <a:latin typeface="Times New Roman" panose="02020603050405020304" pitchFamily="18" charset="0"/>
              <a:cs typeface="Times New Roman" panose="02020603050405020304" pitchFamily="18" charset="0"/>
            </a:endParaRPr>
          </a:p>
        </p:txBody>
      </p:sp>
      <p:sp>
        <p:nvSpPr>
          <p:cNvPr id="3" name="Подзаголовок 2">
            <a:extLst>
              <a:ext uri="{FF2B5EF4-FFF2-40B4-BE49-F238E27FC236}">
                <a16:creationId xmlns:a16="http://schemas.microsoft.com/office/drawing/2014/main" id="{46613B80-15F4-1B8B-28C0-63947A40E25D}"/>
              </a:ext>
            </a:extLst>
          </p:cNvPr>
          <p:cNvSpPr>
            <a:spLocks noGrp="1"/>
          </p:cNvSpPr>
          <p:nvPr>
            <p:ph type="subTitle" idx="1"/>
          </p:nvPr>
        </p:nvSpPr>
        <p:spPr>
          <a:xfrm>
            <a:off x="0" y="1843667"/>
            <a:ext cx="12192000" cy="5014332"/>
          </a:xfrm>
          <a:solidFill>
            <a:schemeClr val="accent6">
              <a:lumMod val="20000"/>
              <a:lumOff val="80000"/>
            </a:schemeClr>
          </a:solidFill>
        </p:spPr>
        <p:txBody>
          <a:bodyPr>
            <a:normAutofit/>
          </a:bodyPr>
          <a:lstStyle/>
          <a:p>
            <a:pPr algn="ctr"/>
            <a:endParaRPr kumimoji="0" lang="ru-RU" sz="3200" b="1" i="0" u="none" strike="noStrike" kern="100" cap="none" spc="0" normalizeH="0" baseline="0" noProof="0" dirty="0">
              <a:ln>
                <a:noFill/>
              </a:ln>
              <a:solidFill>
                <a:srgbClr val="9F8351">
                  <a:lumMod val="75000"/>
                </a:srgbClr>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3200" b="1" kern="100" dirty="0">
              <a:solidFill>
                <a:srgbClr val="9F8351">
                  <a:lumMod val="75000"/>
                </a:srgbClr>
              </a:solidFill>
              <a:latin typeface="Times New Roman" panose="02020603050405020304" pitchFamily="18" charset="0"/>
              <a:ea typeface="Calibri" panose="020F0502020204030204" pitchFamily="34" charset="0"/>
              <a:cs typeface="Times New Roman" panose="02020603050405020304" pitchFamily="18" charset="0"/>
            </a:endParaRPr>
          </a:p>
          <a:p>
            <a:pPr algn="ctr"/>
            <a:r>
              <a:rPr kumimoji="0" lang="ru-RU" sz="3200" b="1" i="0" u="none" strike="noStrike" kern="100" cap="none" spc="0" normalizeH="0" baseline="0" noProof="0" dirty="0">
                <a:ln>
                  <a:noFill/>
                </a:ln>
                <a:solidFill>
                  <a:srgbClr val="9F8351">
                    <a:lumMod val="75000"/>
                  </a:srgbClr>
                </a:solidFill>
                <a:effectLst/>
                <a:uLnTx/>
                <a:uFillTx/>
                <a:latin typeface="Times New Roman" panose="02020603050405020304" pitchFamily="18" charset="0"/>
                <a:ea typeface="Calibri" panose="020F0502020204030204" pitchFamily="34" charset="0"/>
                <a:cs typeface="Times New Roman" panose="02020603050405020304" pitchFamily="18" charset="0"/>
              </a:rPr>
              <a:t>ОСНОВНЫЕ ИЗМЕНЕНИЯ ЗАКОНОДАТЕЛЬСТВА В ОБЛАСТИ БУХГАЛТЕРСКОГО И НАЛОГОВОГО УЧЁТА НА 2026 ГОД И ПОДГОТОВКА  ОТЧЁТНОСТИ</a:t>
            </a:r>
            <a:endParaRPr lang="ru-RU" sz="3200" dirty="0"/>
          </a:p>
        </p:txBody>
      </p:sp>
    </p:spTree>
    <p:extLst>
      <p:ext uri="{BB962C8B-B14F-4D97-AF65-F5344CB8AC3E}">
        <p14:creationId xmlns:p14="http://schemas.microsoft.com/office/powerpoint/2010/main" val="16778502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74C128-0D8D-0223-6485-8E1858070243}"/>
              </a:ext>
            </a:extLst>
          </p:cNvPr>
          <p:cNvSpPr>
            <a:spLocks noGrp="1"/>
          </p:cNvSpPr>
          <p:nvPr>
            <p:ph type="title"/>
          </p:nvPr>
        </p:nvSpPr>
        <p:spPr>
          <a:xfrm>
            <a:off x="1730478" y="624110"/>
            <a:ext cx="9774134" cy="486935"/>
          </a:xfrm>
        </p:spPr>
        <p:txBody>
          <a:bodyPr>
            <a:normAutofit/>
          </a:bodyPr>
          <a:lstStyle/>
          <a:p>
            <a:r>
              <a:rPr lang="ru-RU" sz="2400" b="1" dirty="0">
                <a:latin typeface="Times New Roman" panose="02020603050405020304" pitchFamily="18" charset="0"/>
                <a:cs typeface="Times New Roman" panose="02020603050405020304" pitchFamily="18" charset="0"/>
              </a:rPr>
              <a:t>Пример:</a:t>
            </a:r>
          </a:p>
        </p:txBody>
      </p:sp>
      <p:sp>
        <p:nvSpPr>
          <p:cNvPr id="4" name="TextBox 3">
            <a:extLst>
              <a:ext uri="{FF2B5EF4-FFF2-40B4-BE49-F238E27FC236}">
                <a16:creationId xmlns:a16="http://schemas.microsoft.com/office/drawing/2014/main" id="{03E4C2A4-D860-4A16-DE7F-6E2C0B96D377}"/>
              </a:ext>
            </a:extLst>
          </p:cNvPr>
          <p:cNvSpPr txBox="1"/>
          <p:nvPr/>
        </p:nvSpPr>
        <p:spPr>
          <a:xfrm>
            <a:off x="1042219" y="1406012"/>
            <a:ext cx="10903975" cy="4205575"/>
          </a:xfrm>
          <a:prstGeom prst="rect">
            <a:avLst/>
          </a:prstGeom>
          <a:noFill/>
        </p:spPr>
        <p:txBody>
          <a:bodyPr wrap="square">
            <a:spAutoFit/>
          </a:bodyPr>
          <a:lstStyle/>
          <a:p>
            <a:pPr>
              <a:lnSpc>
                <a:spcPct val="107000"/>
              </a:lnSpc>
              <a:spcAft>
                <a:spcPts val="800"/>
              </a:spcAft>
              <a:buNone/>
            </a:pPr>
            <a:r>
              <a:rPr lang="ru-RU" sz="2000" b="1" kern="0" dirty="0">
                <a:effectLst/>
                <a:latin typeface="Times New Roman" panose="02020603050405020304" pitchFamily="18" charset="0"/>
                <a:ea typeface="Times New Roman" panose="02020603050405020304" pitchFamily="18" charset="0"/>
                <a:cs typeface="Times New Roman" panose="02020603050405020304" pitchFamily="18" charset="0"/>
              </a:rPr>
              <a:t>Расчет налоговой нагрузки упрощенца при разных ставках НДС</a:t>
            </a:r>
            <a:endParaRPr lang="ru-RU" sz="20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None/>
            </a:pPr>
            <a:r>
              <a:rPr lang="ru-RU" sz="2000" b="1" kern="0" dirty="0">
                <a:effectLst/>
                <a:latin typeface="Times New Roman" panose="02020603050405020304" pitchFamily="18" charset="0"/>
                <a:ea typeface="Times New Roman" panose="02020603050405020304" pitchFamily="18" charset="0"/>
                <a:cs typeface="Times New Roman" panose="02020603050405020304" pitchFamily="18" charset="0"/>
              </a:rPr>
              <a:t>ИП Иванов применяет УСН. В 2025 и в 2026 годах его планируемая выручка без учета НДС — 80 млн руб. ежегодно, в т.ч.:</a:t>
            </a:r>
            <a:endParaRPr lang="ru-RU" sz="20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None/>
            </a:pPr>
            <a:r>
              <a:rPr lang="ru-RU" sz="2000" b="1" kern="0" dirty="0">
                <a:effectLst/>
                <a:latin typeface="Times New Roman" panose="02020603050405020304" pitchFamily="18" charset="0"/>
                <a:ea typeface="Times New Roman" panose="02020603050405020304" pitchFamily="18" charset="0"/>
                <a:cs typeface="Times New Roman" panose="02020603050405020304" pitchFamily="18" charset="0"/>
              </a:rPr>
              <a:t>- выручка от реализации с/х продукции – 70 млн. руб.</a:t>
            </a:r>
            <a:endParaRPr lang="ru-RU" sz="20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None/>
            </a:pPr>
            <a:r>
              <a:rPr lang="ru-RU" sz="2000" b="1" kern="0" dirty="0">
                <a:effectLst/>
                <a:latin typeface="Times New Roman" panose="02020603050405020304" pitchFamily="18" charset="0"/>
                <a:ea typeface="Times New Roman" panose="02020603050405020304" pitchFamily="18" charset="0"/>
                <a:cs typeface="Times New Roman" panose="02020603050405020304" pitchFamily="18" charset="0"/>
              </a:rPr>
              <a:t>- выручка от реализации прочих услуг – 10 млн. руб.</a:t>
            </a:r>
            <a:endParaRPr lang="ru-RU" sz="20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None/>
            </a:pPr>
            <a:r>
              <a:rPr lang="ru-RU" sz="2000" b="1" kern="0" dirty="0">
                <a:effectLst/>
                <a:latin typeface="Times New Roman" panose="02020603050405020304" pitchFamily="18" charset="0"/>
                <a:ea typeface="Times New Roman" panose="02020603050405020304" pitchFamily="18" charset="0"/>
                <a:cs typeface="Times New Roman" panose="02020603050405020304" pitchFamily="18" charset="0"/>
              </a:rPr>
              <a:t> Для упрощения примем, что выручки для целей НДС и для целей УСН равны. Рассчитаем его налоговую нагрузку при разных ставках НДС и объекте «доходы». При этом в качестве доли вычета возьмем общероссийский показатель в размере 89 процентов.</a:t>
            </a:r>
            <a:endParaRPr lang="ru-RU" sz="20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buNone/>
            </a:pPr>
            <a:r>
              <a:rPr lang="ru-RU" sz="2000" b="1" kern="0" dirty="0">
                <a:effectLst/>
                <a:latin typeface="Times New Roman" panose="02020603050405020304" pitchFamily="18" charset="0"/>
                <a:ea typeface="Times New Roman" panose="02020603050405020304" pitchFamily="18" charset="0"/>
                <a:cs typeface="Times New Roman" panose="02020603050405020304" pitchFamily="18" charset="0"/>
              </a:rPr>
              <a:t>Для ИП доступны ставки НДС 5 или 7 процентов с частичным вычетом или 10 и 22 процентов с полным правом на вычет. Для упрощения примем, что в периоде не было случаев, когда упрощенец со ставками 5 и 7 процентов может заявить вычет НДС.</a:t>
            </a:r>
            <a:endParaRPr lang="ru-RU" sz="2000" b="1"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818572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EFEF4F-EB71-2F77-65EC-91AA1EC32954}"/>
              </a:ext>
            </a:extLst>
          </p:cNvPr>
          <p:cNvSpPr txBox="1"/>
          <p:nvPr/>
        </p:nvSpPr>
        <p:spPr>
          <a:xfrm>
            <a:off x="1563328" y="1152822"/>
            <a:ext cx="10078065" cy="4531818"/>
          </a:xfrm>
          <a:prstGeom prst="rect">
            <a:avLst/>
          </a:prstGeom>
          <a:noFill/>
        </p:spPr>
        <p:txBody>
          <a:bodyPr wrap="square">
            <a:spAutoFit/>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kumimoji="0" lang="ru-RU" sz="2000" b="1"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Сумма НДС к уплате в бюджет составит:</a:t>
            </a:r>
          </a:p>
          <a:p>
            <a:pPr marL="0" marR="0" lvl="0" indent="0" algn="l" defTabSz="457200" rtl="0" eaLnBrk="1" fontAlgn="auto" latinLnBrk="0" hangingPunct="1">
              <a:lnSpc>
                <a:spcPct val="107000"/>
              </a:lnSpc>
              <a:spcBef>
                <a:spcPts val="0"/>
              </a:spcBef>
              <a:spcAft>
                <a:spcPts val="800"/>
              </a:spcAft>
              <a:buClrTx/>
              <a:buSzTx/>
              <a:buFontTx/>
              <a:buNone/>
              <a:tabLst/>
              <a:defRPr/>
            </a:pPr>
            <a:endParaRPr kumimoji="0" lang="ru-RU" sz="200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l" defTabSz="457200" rtl="0" eaLnBrk="1" fontAlgn="auto" latinLnBrk="0" hangingPunct="1">
              <a:lnSpc>
                <a:spcPct val="107000"/>
              </a:lnSpc>
              <a:spcBef>
                <a:spcPts val="0"/>
              </a:spcBef>
              <a:spcAft>
                <a:spcPts val="800"/>
              </a:spcAft>
              <a:buClrTx/>
              <a:buSzPts val="1000"/>
              <a:buFont typeface="Symbol" panose="05050102010706020507" pitchFamily="18" charset="2"/>
              <a:buChar char=""/>
              <a:tabLst>
                <a:tab pos="457200" algn="l"/>
              </a:tabLst>
              <a:defRPr/>
            </a:pPr>
            <a:r>
              <a:rPr kumimoji="0" lang="ru-RU" sz="2000" b="1"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при ставке 5 процентов — 4 млн руб. (80 000 000 руб. × 5%);</a:t>
            </a:r>
            <a:endParaRPr kumimoji="0" lang="ru-RU" sz="200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l" defTabSz="457200" rtl="0" eaLnBrk="1" fontAlgn="auto" latinLnBrk="0" hangingPunct="1">
              <a:lnSpc>
                <a:spcPct val="107000"/>
              </a:lnSpc>
              <a:spcBef>
                <a:spcPts val="0"/>
              </a:spcBef>
              <a:spcAft>
                <a:spcPts val="800"/>
              </a:spcAft>
              <a:buClrTx/>
              <a:buSzPts val="1000"/>
              <a:buFont typeface="Symbol" panose="05050102010706020507" pitchFamily="18" charset="2"/>
              <a:buChar char=""/>
              <a:tabLst>
                <a:tab pos="457200" algn="l"/>
              </a:tabLst>
              <a:defRPr/>
            </a:pPr>
            <a:r>
              <a:rPr kumimoji="0" lang="ru-RU" sz="2000" b="1"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при ставке 7 процентов — 5,6 млн руб. (80 000 000 руб. × 7%).</a:t>
            </a:r>
            <a:endParaRPr kumimoji="0" lang="ru-RU" sz="200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7000"/>
              </a:lnSpc>
              <a:spcBef>
                <a:spcPts val="0"/>
              </a:spcBef>
              <a:spcAft>
                <a:spcPts val="800"/>
              </a:spcAft>
              <a:buClrTx/>
              <a:buSzTx/>
              <a:buFont typeface="Symbol" panose="05050102010706020507" pitchFamily="18" charset="2"/>
              <a:buChar char=""/>
              <a:tabLst/>
              <a:defRPr/>
            </a:pPr>
            <a:r>
              <a:rPr kumimoji="0" lang="ru-RU" sz="2000" b="1"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По ставке 10 процентов сумма начисленного НДС 7 млн. руб. (70 млн руб. *10%), </a:t>
            </a:r>
            <a:endParaRPr kumimoji="0" lang="ru-RU" sz="200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ru-RU" sz="2000" b="1"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по ставке 22 процента сумма начисленного НДС 2,2 млн. руб. (10 млн руб. *22%). Итого начислено 9,2 млн. руб.</a:t>
            </a:r>
            <a:endParaRPr kumimoji="0" lang="ru-RU" sz="200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ru-RU" sz="2000" b="1"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Сумма входного НДС — 8,188 млн руб. (9 200 000 руб. × 89%). Итого НДС к уплате в бюджет — 1,01 млн. руб. (9,2 млн — 8,188 млн).</a:t>
            </a:r>
          </a:p>
          <a:p>
            <a:pPr marL="0" marR="0" lvl="0" indent="0" algn="just" defTabSz="457200" rtl="0" eaLnBrk="1" fontAlgn="auto" latinLnBrk="0" hangingPunct="1">
              <a:lnSpc>
                <a:spcPct val="107000"/>
              </a:lnSpc>
              <a:spcBef>
                <a:spcPts val="0"/>
              </a:spcBef>
              <a:spcAft>
                <a:spcPts val="800"/>
              </a:spcAft>
              <a:buClrTx/>
              <a:buSzTx/>
              <a:buFontTx/>
              <a:buNone/>
              <a:tabLst/>
              <a:defRPr/>
            </a:pPr>
            <a:endParaRPr kumimoji="0" lang="ru-RU" sz="200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457200" rtl="0" eaLnBrk="1" fontAlgn="auto" latinLnBrk="0" hangingPunct="1">
              <a:lnSpc>
                <a:spcPct val="115000"/>
              </a:lnSpc>
              <a:spcBef>
                <a:spcPts val="0"/>
              </a:spcBef>
              <a:spcAft>
                <a:spcPts val="800"/>
              </a:spcAft>
              <a:buClrTx/>
              <a:buSzTx/>
              <a:buFontTx/>
              <a:buNone/>
              <a:tabLst/>
              <a:defRPr/>
            </a:pPr>
            <a:r>
              <a:rPr kumimoji="0" lang="ru-RU" sz="2000" b="1"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Сравним результаты расчета суммы НДС при трех ставках.</a:t>
            </a:r>
            <a:endParaRPr kumimoji="0" lang="ru-RU" sz="200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2465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F69384F0-25A5-8708-F831-F626809B455A}"/>
              </a:ext>
            </a:extLst>
          </p:cNvPr>
          <p:cNvGraphicFramePr>
            <a:graphicFrameLocks noGrp="1"/>
          </p:cNvGraphicFramePr>
          <p:nvPr>
            <p:extLst>
              <p:ext uri="{D42A27DB-BD31-4B8C-83A1-F6EECF244321}">
                <p14:modId xmlns:p14="http://schemas.microsoft.com/office/powerpoint/2010/main" val="274479754"/>
              </p:ext>
            </p:extLst>
          </p:nvPr>
        </p:nvGraphicFramePr>
        <p:xfrm>
          <a:off x="1799304" y="2251587"/>
          <a:ext cx="9857606" cy="3243778"/>
        </p:xfrm>
        <a:graphic>
          <a:graphicData uri="http://schemas.openxmlformats.org/drawingml/2006/table">
            <a:tbl>
              <a:tblPr firstRow="1" firstCol="1" bandRow="1"/>
              <a:tblGrid>
                <a:gridCol w="5259408">
                  <a:extLst>
                    <a:ext uri="{9D8B030D-6E8A-4147-A177-3AD203B41FA5}">
                      <a16:colId xmlns:a16="http://schemas.microsoft.com/office/drawing/2014/main" val="1829323597"/>
                    </a:ext>
                  </a:extLst>
                </a:gridCol>
                <a:gridCol w="1588968">
                  <a:extLst>
                    <a:ext uri="{9D8B030D-6E8A-4147-A177-3AD203B41FA5}">
                      <a16:colId xmlns:a16="http://schemas.microsoft.com/office/drawing/2014/main" val="3439417908"/>
                    </a:ext>
                  </a:extLst>
                </a:gridCol>
                <a:gridCol w="1532078">
                  <a:extLst>
                    <a:ext uri="{9D8B030D-6E8A-4147-A177-3AD203B41FA5}">
                      <a16:colId xmlns:a16="http://schemas.microsoft.com/office/drawing/2014/main" val="981688434"/>
                    </a:ext>
                  </a:extLst>
                </a:gridCol>
                <a:gridCol w="1477152">
                  <a:extLst>
                    <a:ext uri="{9D8B030D-6E8A-4147-A177-3AD203B41FA5}">
                      <a16:colId xmlns:a16="http://schemas.microsoft.com/office/drawing/2014/main" val="192972220"/>
                    </a:ext>
                  </a:extLst>
                </a:gridCol>
              </a:tblGrid>
              <a:tr h="344129">
                <a:tc rowSpan="2">
                  <a:txBody>
                    <a:bodyPr/>
                    <a:lstStyle/>
                    <a:p>
                      <a:pPr algn="ctr">
                        <a:lnSpc>
                          <a:spcPct val="107000"/>
                        </a:lnSpc>
                        <a:spcAft>
                          <a:spcPts val="800"/>
                        </a:spcAft>
                        <a:buNone/>
                      </a:pPr>
                      <a:r>
                        <a:rPr lang="ru-RU" sz="2000" b="1" kern="0" dirty="0">
                          <a:effectLst/>
                          <a:latin typeface="Times New Roman" panose="02020603050405020304" pitchFamily="18" charset="0"/>
                          <a:ea typeface="Times New Roman" panose="02020603050405020304" pitchFamily="18" charset="0"/>
                          <a:cs typeface="Times New Roman" panose="02020603050405020304" pitchFamily="18" charset="0"/>
                        </a:rPr>
                        <a:t>Вид налога</a:t>
                      </a:r>
                      <a:endParaRPr lang="ru-RU"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pPr algn="ctr">
                        <a:lnSpc>
                          <a:spcPct val="107000"/>
                        </a:lnSpc>
                        <a:spcAft>
                          <a:spcPts val="800"/>
                        </a:spcAft>
                        <a:buNone/>
                      </a:pPr>
                      <a:r>
                        <a:rPr lang="ru-RU" sz="2000" b="1" kern="0" dirty="0">
                          <a:effectLst/>
                          <a:latin typeface="Times New Roman" panose="02020603050405020304" pitchFamily="18" charset="0"/>
                          <a:ea typeface="Times New Roman" panose="02020603050405020304" pitchFamily="18" charset="0"/>
                          <a:cs typeface="Times New Roman" panose="02020603050405020304" pitchFamily="18" charset="0"/>
                        </a:rPr>
                        <a:t>Ставка НДС, процентов</a:t>
                      </a:r>
                      <a:endParaRPr lang="ru-RU"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4081299981"/>
                  </a:ext>
                </a:extLst>
              </a:tr>
              <a:tr h="268434">
                <a:tc vMerge="1">
                  <a:txBody>
                    <a:bodyPr/>
                    <a:lstStyle/>
                    <a:p>
                      <a:endParaRPr lang="ru-RU"/>
                    </a:p>
                  </a:txBody>
                  <a:tcPr/>
                </a:tc>
                <a:tc>
                  <a:txBody>
                    <a:bodyPr/>
                    <a:lstStyle/>
                    <a:p>
                      <a:pPr algn="ctr">
                        <a:lnSpc>
                          <a:spcPct val="107000"/>
                        </a:lnSpc>
                        <a:spcAft>
                          <a:spcPts val="800"/>
                        </a:spcAft>
                        <a:buNone/>
                      </a:pPr>
                      <a:r>
                        <a:rPr lang="ru-RU" sz="2000" b="1" kern="0"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ru-RU"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ru-RU" sz="2000" b="1" kern="0"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ru-RU"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ru-RU" sz="2000" b="1" kern="0" dirty="0">
                          <a:effectLst/>
                          <a:latin typeface="Times New Roman" panose="02020603050405020304" pitchFamily="18" charset="0"/>
                          <a:ea typeface="Times New Roman" panose="02020603050405020304" pitchFamily="18" charset="0"/>
                          <a:cs typeface="Times New Roman" panose="02020603050405020304" pitchFamily="18" charset="0"/>
                        </a:rPr>
                        <a:t>22</a:t>
                      </a:r>
                      <a:endParaRPr lang="ru-RU"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61232792"/>
                  </a:ext>
                </a:extLst>
              </a:tr>
              <a:tr h="798388">
                <a:tc>
                  <a:txBody>
                    <a:bodyPr/>
                    <a:lstStyle/>
                    <a:p>
                      <a:pPr>
                        <a:lnSpc>
                          <a:spcPct val="107000"/>
                        </a:lnSpc>
                        <a:spcAft>
                          <a:spcPts val="800"/>
                        </a:spcAft>
                        <a:buNone/>
                      </a:pP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Начисленный НДС, млн.</a:t>
                      </a:r>
                      <a:endParaRPr lang="ru-RU"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4</a:t>
                      </a:r>
                      <a:endParaRPr lang="ru-RU"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ru-RU" sz="2000" kern="0">
                          <a:effectLst/>
                          <a:latin typeface="Times New Roman" panose="02020603050405020304" pitchFamily="18" charset="0"/>
                          <a:ea typeface="Times New Roman" panose="02020603050405020304" pitchFamily="18" charset="0"/>
                          <a:cs typeface="Times New Roman" panose="02020603050405020304" pitchFamily="18" charset="0"/>
                        </a:rPr>
                        <a:t>5,6</a:t>
                      </a:r>
                      <a:endParaRPr lang="ru-RU"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ru-RU" sz="2000" kern="0">
                          <a:effectLst/>
                          <a:latin typeface="Times New Roman" panose="02020603050405020304" pitchFamily="18" charset="0"/>
                          <a:ea typeface="Times New Roman" panose="02020603050405020304" pitchFamily="18" charset="0"/>
                          <a:cs typeface="Times New Roman" panose="02020603050405020304" pitchFamily="18" charset="0"/>
                        </a:rPr>
                        <a:t>9</a:t>
                      </a:r>
                      <a:endParaRPr lang="ru-RU"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39133786"/>
                  </a:ext>
                </a:extLst>
              </a:tr>
              <a:tr h="798388">
                <a:tc>
                  <a:txBody>
                    <a:bodyPr/>
                    <a:lstStyle/>
                    <a:p>
                      <a:pPr>
                        <a:lnSpc>
                          <a:spcPct val="107000"/>
                        </a:lnSpc>
                        <a:spcAft>
                          <a:spcPts val="800"/>
                        </a:spcAft>
                        <a:buNone/>
                      </a:pP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Вычет входного НДС, млн.</a:t>
                      </a:r>
                      <a:endParaRPr lang="ru-RU"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ru-RU" sz="2000" ker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ru-RU" sz="2000" ker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ru-RU" sz="2000" kern="0">
                          <a:effectLst/>
                          <a:latin typeface="Times New Roman" panose="02020603050405020304" pitchFamily="18" charset="0"/>
                          <a:ea typeface="Times New Roman" panose="02020603050405020304" pitchFamily="18" charset="0"/>
                          <a:cs typeface="Times New Roman" panose="02020603050405020304" pitchFamily="18" charset="0"/>
                        </a:rPr>
                        <a:t>8,01</a:t>
                      </a:r>
                      <a:endParaRPr lang="ru-RU"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64413827"/>
                  </a:ext>
                </a:extLst>
              </a:tr>
              <a:tr h="798388">
                <a:tc>
                  <a:txBody>
                    <a:bodyPr/>
                    <a:lstStyle/>
                    <a:p>
                      <a:pPr>
                        <a:lnSpc>
                          <a:spcPct val="107000"/>
                        </a:lnSpc>
                        <a:spcAft>
                          <a:spcPts val="800"/>
                        </a:spcAft>
                        <a:buNone/>
                      </a:pPr>
                      <a:r>
                        <a:rPr lang="ru-RU" sz="2000" b="1" kern="0" dirty="0">
                          <a:effectLst/>
                          <a:latin typeface="Times New Roman" panose="02020603050405020304" pitchFamily="18" charset="0"/>
                          <a:ea typeface="Times New Roman" panose="02020603050405020304" pitchFamily="18" charset="0"/>
                          <a:cs typeface="Times New Roman" panose="02020603050405020304" pitchFamily="18" charset="0"/>
                        </a:rPr>
                        <a:t>НДС к уплате в бюджет, млн.</a:t>
                      </a:r>
                      <a:endParaRPr lang="ru-RU"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ru-RU" sz="2000" b="1" kern="0">
                          <a:effectLst/>
                          <a:latin typeface="Times New Roman" panose="02020603050405020304" pitchFamily="18" charset="0"/>
                          <a:ea typeface="Times New Roman" panose="02020603050405020304" pitchFamily="18" charset="0"/>
                          <a:cs typeface="Times New Roman" panose="02020603050405020304" pitchFamily="18" charset="0"/>
                        </a:rPr>
                        <a:t>4</a:t>
                      </a:r>
                      <a:endParaRPr lang="ru-RU"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ru-RU" sz="2000" b="1" kern="0">
                          <a:effectLst/>
                          <a:latin typeface="Times New Roman" panose="02020603050405020304" pitchFamily="18" charset="0"/>
                          <a:ea typeface="Times New Roman" panose="02020603050405020304" pitchFamily="18" charset="0"/>
                          <a:cs typeface="Times New Roman" panose="02020603050405020304" pitchFamily="18" charset="0"/>
                        </a:rPr>
                        <a:t>5,6</a:t>
                      </a:r>
                      <a:endParaRPr lang="ru-RU"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ru-RU" sz="2000" b="1" kern="0" dirty="0">
                          <a:effectLst/>
                          <a:latin typeface="Times New Roman" panose="02020603050405020304" pitchFamily="18" charset="0"/>
                          <a:ea typeface="Times New Roman" panose="02020603050405020304" pitchFamily="18" charset="0"/>
                          <a:cs typeface="Times New Roman" panose="02020603050405020304" pitchFamily="18" charset="0"/>
                        </a:rPr>
                        <a:t>1,01</a:t>
                      </a:r>
                      <a:endParaRPr lang="ru-RU"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91691970"/>
                  </a:ext>
                </a:extLst>
              </a:tr>
            </a:tbl>
          </a:graphicData>
        </a:graphic>
      </p:graphicFrame>
    </p:spTree>
    <p:extLst>
      <p:ext uri="{BB962C8B-B14F-4D97-AF65-F5344CB8AC3E}">
        <p14:creationId xmlns:p14="http://schemas.microsoft.com/office/powerpoint/2010/main" val="13582363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88E4057-7FEE-D050-F35C-528C5AACFF79}"/>
              </a:ext>
            </a:extLst>
          </p:cNvPr>
          <p:cNvSpPr txBox="1"/>
          <p:nvPr/>
        </p:nvSpPr>
        <p:spPr>
          <a:xfrm>
            <a:off x="1691148" y="1032387"/>
            <a:ext cx="9960078" cy="1692515"/>
          </a:xfrm>
          <a:prstGeom prst="rect">
            <a:avLst/>
          </a:prstGeom>
          <a:noFill/>
        </p:spPr>
        <p:txBody>
          <a:bodyPr wrap="square">
            <a:spAutoFit/>
          </a:bodyPr>
          <a:lstStyle/>
          <a:p>
            <a:pPr>
              <a:lnSpc>
                <a:spcPct val="115000"/>
              </a:lnSpc>
              <a:spcAft>
                <a:spcPts val="800"/>
              </a:spcAft>
              <a:buNone/>
            </a:pP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В примере оказалась выгоднее ставка 22 процента. Но это при условии, что доля входного НДС будет большой.</a:t>
            </a:r>
          </a:p>
          <a:p>
            <a:pPr>
              <a:lnSpc>
                <a:spcPct val="115000"/>
              </a:lnSpc>
              <a:spcAft>
                <a:spcPts val="800"/>
              </a:spcAft>
              <a:buNone/>
            </a:pPr>
            <a:endPar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800"/>
              </a:spcAft>
              <a:buNone/>
            </a:pPr>
            <a:endParaRPr lang="ru-RU"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Рисунок 6">
            <a:extLst>
              <a:ext uri="{FF2B5EF4-FFF2-40B4-BE49-F238E27FC236}">
                <a16:creationId xmlns:a16="http://schemas.microsoft.com/office/drawing/2014/main" id="{BFCB619C-B0BD-5A8F-D352-2DD1CB69430E}"/>
              </a:ext>
            </a:extLst>
          </p:cNvPr>
          <p:cNvPicPr>
            <a:picLocks noChangeAspect="1"/>
          </p:cNvPicPr>
          <p:nvPr/>
        </p:nvPicPr>
        <p:blipFill>
          <a:blip r:embed="rId2"/>
          <a:stretch>
            <a:fillRect/>
          </a:stretch>
        </p:blipFill>
        <p:spPr>
          <a:xfrm>
            <a:off x="1600200" y="1731330"/>
            <a:ext cx="7451609" cy="893617"/>
          </a:xfrm>
          <a:prstGeom prst="rect">
            <a:avLst/>
          </a:prstGeom>
        </p:spPr>
      </p:pic>
      <p:sp>
        <p:nvSpPr>
          <p:cNvPr id="11" name="TextBox 10">
            <a:extLst>
              <a:ext uri="{FF2B5EF4-FFF2-40B4-BE49-F238E27FC236}">
                <a16:creationId xmlns:a16="http://schemas.microsoft.com/office/drawing/2014/main" id="{0EDD4928-8F34-9A2D-D0D8-EA29CCE6613E}"/>
              </a:ext>
            </a:extLst>
          </p:cNvPr>
          <p:cNvSpPr txBox="1"/>
          <p:nvPr/>
        </p:nvSpPr>
        <p:spPr>
          <a:xfrm>
            <a:off x="1766453" y="2766466"/>
            <a:ext cx="9665979" cy="1641603"/>
          </a:xfrm>
          <a:prstGeom prst="rect">
            <a:avLst/>
          </a:prstGeom>
          <a:noFill/>
        </p:spPr>
        <p:txBody>
          <a:bodyPr wrap="square">
            <a:spAutoFit/>
          </a:bodyPr>
          <a:lstStyle/>
          <a:p>
            <a:pPr>
              <a:lnSpc>
                <a:spcPct val="115000"/>
              </a:lnSpc>
              <a:spcAft>
                <a:spcPts val="800"/>
              </a:spcAft>
              <a:buNone/>
            </a:pPr>
            <a:endParaRPr lang="ru-RU" sz="1400" b="1"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Выгода ставки НДС на УСН в зависимости от доли входного НДС</a:t>
            </a:r>
          </a:p>
          <a:p>
            <a:pPr>
              <a:lnSpc>
                <a:spcPct val="115000"/>
              </a:lnSpc>
              <a:spcAft>
                <a:spcPts val="800"/>
              </a:spcAft>
              <a:buNone/>
            </a:pPr>
            <a:endParaRPr lang="ru-RU" sz="1200" b="1" kern="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800"/>
              </a:spcAft>
              <a:buNone/>
            </a:pPr>
            <a:endParaRPr lang="ru-RU" sz="1200" b="1"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800"/>
              </a:spcAft>
              <a:buNone/>
            </a:pPr>
            <a:endParaRPr lang="ru-RU"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3" name="Таблица 12">
            <a:extLst>
              <a:ext uri="{FF2B5EF4-FFF2-40B4-BE49-F238E27FC236}">
                <a16:creationId xmlns:a16="http://schemas.microsoft.com/office/drawing/2014/main" id="{1654EDF7-3703-51CB-22BA-E9FE10E78D4C}"/>
              </a:ext>
            </a:extLst>
          </p:cNvPr>
          <p:cNvGraphicFramePr>
            <a:graphicFrameLocks noGrp="1"/>
          </p:cNvGraphicFramePr>
          <p:nvPr>
            <p:extLst>
              <p:ext uri="{D42A27DB-BD31-4B8C-83A1-F6EECF244321}">
                <p14:modId xmlns:p14="http://schemas.microsoft.com/office/powerpoint/2010/main" val="403723995"/>
              </p:ext>
            </p:extLst>
          </p:nvPr>
        </p:nvGraphicFramePr>
        <p:xfrm>
          <a:off x="1691148" y="3786846"/>
          <a:ext cx="9665980" cy="1965024"/>
        </p:xfrm>
        <a:graphic>
          <a:graphicData uri="http://schemas.openxmlformats.org/drawingml/2006/table">
            <a:tbl>
              <a:tblPr firstRow="1" firstCol="1" bandRow="1"/>
              <a:tblGrid>
                <a:gridCol w="2705700">
                  <a:extLst>
                    <a:ext uri="{9D8B030D-6E8A-4147-A177-3AD203B41FA5}">
                      <a16:colId xmlns:a16="http://schemas.microsoft.com/office/drawing/2014/main" val="84777621"/>
                    </a:ext>
                  </a:extLst>
                </a:gridCol>
                <a:gridCol w="2354782">
                  <a:extLst>
                    <a:ext uri="{9D8B030D-6E8A-4147-A177-3AD203B41FA5}">
                      <a16:colId xmlns:a16="http://schemas.microsoft.com/office/drawing/2014/main" val="3700880989"/>
                    </a:ext>
                  </a:extLst>
                </a:gridCol>
                <a:gridCol w="2354782">
                  <a:extLst>
                    <a:ext uri="{9D8B030D-6E8A-4147-A177-3AD203B41FA5}">
                      <a16:colId xmlns:a16="http://schemas.microsoft.com/office/drawing/2014/main" val="1954203867"/>
                    </a:ext>
                  </a:extLst>
                </a:gridCol>
                <a:gridCol w="2250716">
                  <a:extLst>
                    <a:ext uri="{9D8B030D-6E8A-4147-A177-3AD203B41FA5}">
                      <a16:colId xmlns:a16="http://schemas.microsoft.com/office/drawing/2014/main" val="542550773"/>
                    </a:ext>
                  </a:extLst>
                </a:gridCol>
              </a:tblGrid>
              <a:tr h="408549">
                <a:tc rowSpan="2">
                  <a:txBody>
                    <a:bodyPr/>
                    <a:lstStyle/>
                    <a:p>
                      <a:pPr algn="ctr">
                        <a:lnSpc>
                          <a:spcPct val="107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Доля входного НДС</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pPr algn="ctr">
                        <a:lnSpc>
                          <a:spcPct val="107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Ставка НДС</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351425272"/>
                  </a:ext>
                </a:extLst>
              </a:tr>
              <a:tr h="408549">
                <a:tc vMerge="1">
                  <a:txBody>
                    <a:bodyPr/>
                    <a:lstStyle/>
                    <a:p>
                      <a:endParaRPr lang="ru-RU"/>
                    </a:p>
                  </a:txBody>
                  <a:tcPr/>
                </a:tc>
                <a:tc>
                  <a:txBody>
                    <a:bodyPr/>
                    <a:lstStyle/>
                    <a:p>
                      <a:pPr algn="ctr">
                        <a:lnSpc>
                          <a:spcPct val="107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20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04644921"/>
                  </a:ext>
                </a:extLst>
              </a:tr>
              <a:tr h="382642">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До 68 процентов</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b="1" kern="0">
                          <a:effectLst/>
                          <a:latin typeface="Times New Roman" panose="02020603050405020304" pitchFamily="18" charset="0"/>
                          <a:ea typeface="Times New Roman" panose="02020603050405020304" pitchFamily="18" charset="0"/>
                          <a:cs typeface="Times New Roman" panose="02020603050405020304" pitchFamily="18" charset="0"/>
                        </a:rPr>
                        <a:t>Более выгодно</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Менее выгодно</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Невыгодно</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81196502"/>
                  </a:ext>
                </a:extLst>
              </a:tr>
              <a:tr h="382642">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68–77 процентов</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b="1" kern="0">
                          <a:effectLst/>
                          <a:latin typeface="Times New Roman" panose="02020603050405020304" pitchFamily="18" charset="0"/>
                          <a:ea typeface="Times New Roman" panose="02020603050405020304" pitchFamily="18" charset="0"/>
                          <a:cs typeface="Times New Roman" panose="02020603050405020304" pitchFamily="18" charset="0"/>
                        </a:rPr>
                        <a:t>Более выгодно </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Невыгодно</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Менее выгодно</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40415058"/>
                  </a:ext>
                </a:extLst>
              </a:tr>
              <a:tr h="382642">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Свыше 77</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Менее выгодно</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Невыгодно</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Более выгодно</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63175751"/>
                  </a:ext>
                </a:extLst>
              </a:tr>
            </a:tbl>
          </a:graphicData>
        </a:graphic>
      </p:graphicFrame>
    </p:spTree>
    <p:extLst>
      <p:ext uri="{BB962C8B-B14F-4D97-AF65-F5344CB8AC3E}">
        <p14:creationId xmlns:p14="http://schemas.microsoft.com/office/powerpoint/2010/main" val="31645220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E9EF7E-D539-2481-2D3F-F22DA1DC420F}"/>
              </a:ext>
            </a:extLst>
          </p:cNvPr>
          <p:cNvSpPr>
            <a:spLocks noGrp="1"/>
          </p:cNvSpPr>
          <p:nvPr>
            <p:ph type="title"/>
          </p:nvPr>
        </p:nvSpPr>
        <p:spPr>
          <a:xfrm>
            <a:off x="1907459" y="589935"/>
            <a:ext cx="9615947" cy="845574"/>
          </a:xfrm>
        </p:spPr>
        <p:txBody>
          <a:bodyPr>
            <a:normAutofit fontScale="90000"/>
          </a:bodyPr>
          <a:lstStyle/>
          <a:p>
            <a:r>
              <a:rPr lang="ru-RU" sz="2000" dirty="0">
                <a:latin typeface="Times New Roman" panose="02020603050405020304" pitchFamily="18" charset="0"/>
                <a:cs typeface="Times New Roman" panose="02020603050405020304" pitchFamily="18" charset="0"/>
              </a:rPr>
              <a:t>Рассмотрим при какой доле входного НДС Общая ставка 22 % и ставки 5 %, 7 % сумма НДС будет равна</a:t>
            </a:r>
            <a:br>
              <a:rPr lang="ru-RU" sz="2000" dirty="0">
                <a:latin typeface="Times New Roman" panose="02020603050405020304" pitchFamily="18" charset="0"/>
                <a:cs typeface="Times New Roman" panose="02020603050405020304" pitchFamily="18" charset="0"/>
              </a:rPr>
            </a:br>
            <a:endParaRPr lang="ru-RU" sz="2000" dirty="0">
              <a:latin typeface="Times New Roman" panose="02020603050405020304" pitchFamily="18" charset="0"/>
              <a:cs typeface="Times New Roman" panose="02020603050405020304" pitchFamily="18" charset="0"/>
            </a:endParaRPr>
          </a:p>
        </p:txBody>
      </p:sp>
      <p:graphicFrame>
        <p:nvGraphicFramePr>
          <p:cNvPr id="5" name="Таблица 4">
            <a:extLst>
              <a:ext uri="{FF2B5EF4-FFF2-40B4-BE49-F238E27FC236}">
                <a16:creationId xmlns:a16="http://schemas.microsoft.com/office/drawing/2014/main" id="{0F3A017C-8D3C-54DD-B413-B44D96504E5F}"/>
              </a:ext>
            </a:extLst>
          </p:cNvPr>
          <p:cNvGraphicFramePr>
            <a:graphicFrameLocks noGrp="1"/>
          </p:cNvGraphicFramePr>
          <p:nvPr>
            <p:extLst>
              <p:ext uri="{D42A27DB-BD31-4B8C-83A1-F6EECF244321}">
                <p14:modId xmlns:p14="http://schemas.microsoft.com/office/powerpoint/2010/main" val="2776289474"/>
              </p:ext>
            </p:extLst>
          </p:nvPr>
        </p:nvGraphicFramePr>
        <p:xfrm>
          <a:off x="2084436" y="1687583"/>
          <a:ext cx="9615947" cy="2470089"/>
        </p:xfrm>
        <a:graphic>
          <a:graphicData uri="http://schemas.openxmlformats.org/drawingml/2006/table">
            <a:tbl>
              <a:tblPr firstRow="1" firstCol="1" bandRow="1"/>
              <a:tblGrid>
                <a:gridCol w="1540730">
                  <a:extLst>
                    <a:ext uri="{9D8B030D-6E8A-4147-A177-3AD203B41FA5}">
                      <a16:colId xmlns:a16="http://schemas.microsoft.com/office/drawing/2014/main" val="1136397228"/>
                    </a:ext>
                  </a:extLst>
                </a:gridCol>
                <a:gridCol w="1460725">
                  <a:extLst>
                    <a:ext uri="{9D8B030D-6E8A-4147-A177-3AD203B41FA5}">
                      <a16:colId xmlns:a16="http://schemas.microsoft.com/office/drawing/2014/main" val="2114717151"/>
                    </a:ext>
                  </a:extLst>
                </a:gridCol>
                <a:gridCol w="1916220">
                  <a:extLst>
                    <a:ext uri="{9D8B030D-6E8A-4147-A177-3AD203B41FA5}">
                      <a16:colId xmlns:a16="http://schemas.microsoft.com/office/drawing/2014/main" val="2940743421"/>
                    </a:ext>
                  </a:extLst>
                </a:gridCol>
                <a:gridCol w="1916220">
                  <a:extLst>
                    <a:ext uri="{9D8B030D-6E8A-4147-A177-3AD203B41FA5}">
                      <a16:colId xmlns:a16="http://schemas.microsoft.com/office/drawing/2014/main" val="3083612657"/>
                    </a:ext>
                  </a:extLst>
                </a:gridCol>
                <a:gridCol w="1694363">
                  <a:extLst>
                    <a:ext uri="{9D8B030D-6E8A-4147-A177-3AD203B41FA5}">
                      <a16:colId xmlns:a16="http://schemas.microsoft.com/office/drawing/2014/main" val="1946015250"/>
                    </a:ext>
                  </a:extLst>
                </a:gridCol>
                <a:gridCol w="1087689">
                  <a:extLst>
                    <a:ext uri="{9D8B030D-6E8A-4147-A177-3AD203B41FA5}">
                      <a16:colId xmlns:a16="http://schemas.microsoft.com/office/drawing/2014/main" val="3282665069"/>
                    </a:ext>
                  </a:extLst>
                </a:gridCol>
              </a:tblGrid>
              <a:tr h="344240">
                <a:tc rowSpan="2">
                  <a:txBody>
                    <a:bodyPr/>
                    <a:lstStyle/>
                    <a:p>
                      <a:pPr>
                        <a:lnSpc>
                          <a:spcPct val="10700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Выручка</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a:lnSpc>
                          <a:spcPct val="10700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НДС по ставке 5%</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a:lnSpc>
                          <a:spcPct val="10700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НДС по ставке 22%</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723638317"/>
                  </a:ext>
                </a:extLst>
              </a:tr>
              <a:tr h="786362">
                <a:tc vMerge="1">
                  <a:txBody>
                    <a:bodyPr/>
                    <a:lstStyle/>
                    <a:p>
                      <a:endParaRPr lang="ru-RU"/>
                    </a:p>
                  </a:txBody>
                  <a:tcPr/>
                </a:tc>
                <a:tc vMerge="1">
                  <a:txBody>
                    <a:bodyPr/>
                    <a:lstStyle/>
                    <a:p>
                      <a:endParaRPr lang="ru-RU"/>
                    </a:p>
                  </a:txBody>
                  <a:tcPr/>
                </a:tc>
                <a:tc>
                  <a:txBody>
                    <a:bodyPr/>
                    <a:lstStyle/>
                    <a:p>
                      <a:pPr>
                        <a:lnSpc>
                          <a:spcPct val="107000"/>
                        </a:lnSpc>
                        <a:spcAft>
                          <a:spcPts val="800"/>
                        </a:spcAft>
                        <a:buNone/>
                      </a:pPr>
                      <a:r>
                        <a:rPr lang="ru-RU" sz="1800" b="1" kern="0">
                          <a:effectLst/>
                          <a:latin typeface="Times New Roman" panose="02020603050405020304" pitchFamily="18" charset="0"/>
                          <a:ea typeface="Times New Roman" panose="02020603050405020304" pitchFamily="18" charset="0"/>
                          <a:cs typeface="Times New Roman" panose="02020603050405020304" pitchFamily="18" charset="0"/>
                        </a:rPr>
                        <a:t>НДС начисленный</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Входной НДС</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b="1" kern="0">
                          <a:effectLst/>
                          <a:latin typeface="Times New Roman" panose="02020603050405020304" pitchFamily="18" charset="0"/>
                          <a:ea typeface="Times New Roman" panose="02020603050405020304" pitchFamily="18" charset="0"/>
                          <a:cs typeface="Times New Roman" panose="02020603050405020304" pitchFamily="18" charset="0"/>
                        </a:rPr>
                        <a:t>НДС к уплате</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b="1" kern="0">
                          <a:effectLst/>
                          <a:latin typeface="Times New Roman" panose="02020603050405020304" pitchFamily="18" charset="0"/>
                          <a:ea typeface="Times New Roman" panose="02020603050405020304" pitchFamily="18" charset="0"/>
                          <a:cs typeface="Times New Roman" panose="02020603050405020304" pitchFamily="18" charset="0"/>
                        </a:rPr>
                        <a:t>Доля входного НДС, %</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98824455"/>
                  </a:ext>
                </a:extLst>
              </a:tr>
              <a:tr h="322411">
                <a:tc>
                  <a:txBody>
                    <a:bodyPr/>
                    <a:lstStyle/>
                    <a:p>
                      <a:pPr>
                        <a:lnSpc>
                          <a:spcPct val="10700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1 000 000</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50 000</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220 000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170 000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50 000</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77</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44267920"/>
                  </a:ext>
                </a:extLst>
              </a:tr>
              <a:tr h="322411">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25 000 000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1 250 000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5 500 000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4 250 000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1 250 000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77</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98468008"/>
                  </a:ext>
                </a:extLst>
              </a:tr>
              <a:tr h="322411">
                <a:tc>
                  <a:txBody>
                    <a:bodyPr/>
                    <a:lstStyle/>
                    <a:p>
                      <a:pPr>
                        <a:lnSpc>
                          <a:spcPct val="107000"/>
                        </a:lnSpc>
                        <a:spcAft>
                          <a:spcPts val="800"/>
                        </a:spcAft>
                        <a:buNone/>
                      </a:pPr>
                      <a:r>
                        <a:rPr lang="ru-RU" sz="1800" kern="0" dirty="0">
                          <a:effectLst/>
                          <a:latin typeface="Times New Roman" panose="02020603050405020304" pitchFamily="18" charset="0"/>
                          <a:ea typeface="Calibri" panose="020F0502020204030204" pitchFamily="34" charset="0"/>
                          <a:cs typeface="Times New Roman" panose="02020603050405020304" pitchFamily="18" charset="0"/>
                        </a:rPr>
                        <a:t>216 000 000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10 800 000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47 520 000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36 720 000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10 800 000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77</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71195689"/>
                  </a:ext>
                </a:extLst>
              </a:tr>
            </a:tbl>
          </a:graphicData>
        </a:graphic>
      </p:graphicFrame>
      <p:graphicFrame>
        <p:nvGraphicFramePr>
          <p:cNvPr id="6" name="Таблица 5">
            <a:extLst>
              <a:ext uri="{FF2B5EF4-FFF2-40B4-BE49-F238E27FC236}">
                <a16:creationId xmlns:a16="http://schemas.microsoft.com/office/drawing/2014/main" id="{C690F8D0-09A1-C875-AFDA-14738382CD7D}"/>
              </a:ext>
            </a:extLst>
          </p:cNvPr>
          <p:cNvGraphicFramePr>
            <a:graphicFrameLocks noGrp="1"/>
          </p:cNvGraphicFramePr>
          <p:nvPr>
            <p:extLst>
              <p:ext uri="{D42A27DB-BD31-4B8C-83A1-F6EECF244321}">
                <p14:modId xmlns:p14="http://schemas.microsoft.com/office/powerpoint/2010/main" val="3482411851"/>
              </p:ext>
            </p:extLst>
          </p:nvPr>
        </p:nvGraphicFramePr>
        <p:xfrm>
          <a:off x="2084436" y="4317475"/>
          <a:ext cx="9615947" cy="2353502"/>
        </p:xfrm>
        <a:graphic>
          <a:graphicData uri="http://schemas.openxmlformats.org/drawingml/2006/table">
            <a:tbl>
              <a:tblPr firstRow="1" firstCol="1" bandRow="1"/>
              <a:tblGrid>
                <a:gridCol w="1705869">
                  <a:extLst>
                    <a:ext uri="{9D8B030D-6E8A-4147-A177-3AD203B41FA5}">
                      <a16:colId xmlns:a16="http://schemas.microsoft.com/office/drawing/2014/main" val="1574170641"/>
                    </a:ext>
                  </a:extLst>
                </a:gridCol>
                <a:gridCol w="1430853">
                  <a:extLst>
                    <a:ext uri="{9D8B030D-6E8A-4147-A177-3AD203B41FA5}">
                      <a16:colId xmlns:a16="http://schemas.microsoft.com/office/drawing/2014/main" val="944398872"/>
                    </a:ext>
                  </a:extLst>
                </a:gridCol>
                <a:gridCol w="1877033">
                  <a:extLst>
                    <a:ext uri="{9D8B030D-6E8A-4147-A177-3AD203B41FA5}">
                      <a16:colId xmlns:a16="http://schemas.microsoft.com/office/drawing/2014/main" val="286972104"/>
                    </a:ext>
                  </a:extLst>
                </a:gridCol>
                <a:gridCol w="1877033">
                  <a:extLst>
                    <a:ext uri="{9D8B030D-6E8A-4147-A177-3AD203B41FA5}">
                      <a16:colId xmlns:a16="http://schemas.microsoft.com/office/drawing/2014/main" val="3854987490"/>
                    </a:ext>
                  </a:extLst>
                </a:gridCol>
                <a:gridCol w="1659712">
                  <a:extLst>
                    <a:ext uri="{9D8B030D-6E8A-4147-A177-3AD203B41FA5}">
                      <a16:colId xmlns:a16="http://schemas.microsoft.com/office/drawing/2014/main" val="3093101545"/>
                    </a:ext>
                  </a:extLst>
                </a:gridCol>
                <a:gridCol w="1065447">
                  <a:extLst>
                    <a:ext uri="{9D8B030D-6E8A-4147-A177-3AD203B41FA5}">
                      <a16:colId xmlns:a16="http://schemas.microsoft.com/office/drawing/2014/main" val="3015203641"/>
                    </a:ext>
                  </a:extLst>
                </a:gridCol>
              </a:tblGrid>
              <a:tr h="0">
                <a:tc rowSpan="2">
                  <a:txBody>
                    <a:bodyPr/>
                    <a:lstStyle/>
                    <a:p>
                      <a:pPr>
                        <a:lnSpc>
                          <a:spcPct val="107000"/>
                        </a:lnSpc>
                        <a:spcAft>
                          <a:spcPts val="800"/>
                        </a:spcAft>
                        <a:buNone/>
                      </a:pPr>
                      <a:r>
                        <a:rPr lang="ru-RU" sz="1600" b="1" kern="0">
                          <a:effectLst/>
                          <a:latin typeface="Times New Roman" panose="02020603050405020304" pitchFamily="18" charset="0"/>
                          <a:ea typeface="Times New Roman" panose="02020603050405020304" pitchFamily="18" charset="0"/>
                          <a:cs typeface="Times New Roman" panose="02020603050405020304" pitchFamily="18" charset="0"/>
                        </a:rPr>
                        <a:t>Выручка</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a:lnSpc>
                          <a:spcPct val="107000"/>
                        </a:lnSpc>
                        <a:spcAft>
                          <a:spcPts val="800"/>
                        </a:spcAft>
                        <a:buNone/>
                      </a:pPr>
                      <a:r>
                        <a:rPr lang="ru-RU" sz="1600" b="1" kern="0">
                          <a:effectLst/>
                          <a:latin typeface="Times New Roman" panose="02020603050405020304" pitchFamily="18" charset="0"/>
                          <a:ea typeface="Times New Roman" panose="02020603050405020304" pitchFamily="18" charset="0"/>
                          <a:cs typeface="Times New Roman" panose="02020603050405020304" pitchFamily="18" charset="0"/>
                        </a:rPr>
                        <a:t>НДС по ставке 7%</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a:lnSpc>
                          <a:spcPct val="107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НДС по ставке 22%</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74923783"/>
                  </a:ext>
                </a:extLst>
              </a:tr>
              <a:tr h="0">
                <a:tc vMerge="1">
                  <a:txBody>
                    <a:bodyPr/>
                    <a:lstStyle/>
                    <a:p>
                      <a:endParaRPr lang="ru-RU"/>
                    </a:p>
                  </a:txBody>
                  <a:tcPr/>
                </a:tc>
                <a:tc vMerge="1">
                  <a:txBody>
                    <a:bodyPr/>
                    <a:lstStyle/>
                    <a:p>
                      <a:endParaRPr lang="ru-RU"/>
                    </a:p>
                  </a:txBody>
                  <a:tcPr/>
                </a:tc>
                <a:tc>
                  <a:txBody>
                    <a:bodyPr/>
                    <a:lstStyle/>
                    <a:p>
                      <a:pPr>
                        <a:lnSpc>
                          <a:spcPct val="107000"/>
                        </a:lnSpc>
                        <a:spcAft>
                          <a:spcPts val="800"/>
                        </a:spcAft>
                        <a:buNone/>
                      </a:pPr>
                      <a:r>
                        <a:rPr lang="ru-RU" sz="1600" b="1" kern="0">
                          <a:effectLst/>
                          <a:latin typeface="Times New Roman" panose="02020603050405020304" pitchFamily="18" charset="0"/>
                          <a:ea typeface="Times New Roman" panose="02020603050405020304" pitchFamily="18" charset="0"/>
                          <a:cs typeface="Times New Roman" panose="02020603050405020304" pitchFamily="18" charset="0"/>
                        </a:rPr>
                        <a:t>НДС начисленный</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b="1" kern="0">
                          <a:effectLst/>
                          <a:latin typeface="Times New Roman" panose="02020603050405020304" pitchFamily="18" charset="0"/>
                          <a:ea typeface="Times New Roman" panose="02020603050405020304" pitchFamily="18" charset="0"/>
                          <a:cs typeface="Times New Roman" panose="02020603050405020304" pitchFamily="18" charset="0"/>
                        </a:rPr>
                        <a:t>Входной НДС</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b="1" kern="0">
                          <a:effectLst/>
                          <a:latin typeface="Times New Roman" panose="02020603050405020304" pitchFamily="18" charset="0"/>
                          <a:ea typeface="Times New Roman" panose="02020603050405020304" pitchFamily="18" charset="0"/>
                          <a:cs typeface="Times New Roman" panose="02020603050405020304" pitchFamily="18" charset="0"/>
                        </a:rPr>
                        <a:t>НДС к уплате</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b="1" kern="0">
                          <a:effectLst/>
                          <a:latin typeface="Times New Roman" panose="02020603050405020304" pitchFamily="18" charset="0"/>
                          <a:ea typeface="Times New Roman" panose="02020603050405020304" pitchFamily="18" charset="0"/>
                          <a:cs typeface="Times New Roman" panose="02020603050405020304" pitchFamily="18" charset="0"/>
                        </a:rPr>
                        <a:t>Доля входного НДС, %</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27049386"/>
                  </a:ext>
                </a:extLst>
              </a:tr>
              <a:tr h="0">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1 000 000</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70 000</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220 000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150 000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70 000</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68</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81924544"/>
                  </a:ext>
                </a:extLst>
              </a:tr>
              <a:tr h="0">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25 000 000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1 750 000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5 500 000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3 750 000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1 750 000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68</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06255603"/>
                  </a:ext>
                </a:extLst>
              </a:tr>
              <a:tr h="0">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216 000 000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15 120 000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47 520 000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32 400 000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15 120 000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68</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48543100"/>
                  </a:ext>
                </a:extLst>
              </a:tr>
            </a:tbl>
          </a:graphicData>
        </a:graphic>
      </p:graphicFrame>
    </p:spTree>
    <p:extLst>
      <p:ext uri="{BB962C8B-B14F-4D97-AF65-F5344CB8AC3E}">
        <p14:creationId xmlns:p14="http://schemas.microsoft.com/office/powerpoint/2010/main" val="31747000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562FF-543F-B20B-7687-1895210D4948}"/>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36B836D4-404C-FAE0-2DD0-D9CC8DD3B5B0}"/>
              </a:ext>
            </a:extLst>
          </p:cNvPr>
          <p:cNvSpPr txBox="1"/>
          <p:nvPr/>
        </p:nvSpPr>
        <p:spPr>
          <a:xfrm>
            <a:off x="1805782" y="1429551"/>
            <a:ext cx="9665979" cy="1641603"/>
          </a:xfrm>
          <a:prstGeom prst="rect">
            <a:avLst/>
          </a:prstGeom>
          <a:noFill/>
        </p:spPr>
        <p:txBody>
          <a:bodyPr wrap="square">
            <a:spAutoFit/>
          </a:bodyPr>
          <a:lstStyle/>
          <a:p>
            <a:pPr>
              <a:lnSpc>
                <a:spcPct val="115000"/>
              </a:lnSpc>
              <a:spcAft>
                <a:spcPts val="800"/>
              </a:spcAft>
              <a:buNone/>
            </a:pPr>
            <a:endParaRPr lang="ru-RU" sz="1400" b="1"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Выгода ставки НДС на УСН в зависимости от доли входного НДС</a:t>
            </a:r>
          </a:p>
          <a:p>
            <a:pPr>
              <a:lnSpc>
                <a:spcPct val="115000"/>
              </a:lnSpc>
              <a:spcAft>
                <a:spcPts val="800"/>
              </a:spcAft>
              <a:buNone/>
            </a:pPr>
            <a:endParaRPr lang="ru-RU" sz="1200" b="1" kern="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800"/>
              </a:spcAft>
              <a:buNone/>
            </a:pPr>
            <a:endParaRPr lang="ru-RU" sz="1200" b="1"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800"/>
              </a:spcAft>
              <a:buNone/>
            </a:pPr>
            <a:endParaRPr lang="ru-RU"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3" name="Таблица 12">
            <a:extLst>
              <a:ext uri="{FF2B5EF4-FFF2-40B4-BE49-F238E27FC236}">
                <a16:creationId xmlns:a16="http://schemas.microsoft.com/office/drawing/2014/main" id="{39F4BD0D-60F8-5A3E-8350-DD4F51665246}"/>
              </a:ext>
            </a:extLst>
          </p:cNvPr>
          <p:cNvGraphicFramePr>
            <a:graphicFrameLocks noGrp="1"/>
          </p:cNvGraphicFramePr>
          <p:nvPr>
            <p:extLst>
              <p:ext uri="{D42A27DB-BD31-4B8C-83A1-F6EECF244321}">
                <p14:modId xmlns:p14="http://schemas.microsoft.com/office/powerpoint/2010/main" val="2467425014"/>
              </p:ext>
            </p:extLst>
          </p:nvPr>
        </p:nvGraphicFramePr>
        <p:xfrm>
          <a:off x="1602658" y="2446488"/>
          <a:ext cx="9665980" cy="1965024"/>
        </p:xfrm>
        <a:graphic>
          <a:graphicData uri="http://schemas.openxmlformats.org/drawingml/2006/table">
            <a:tbl>
              <a:tblPr firstRow="1" firstCol="1" bandRow="1"/>
              <a:tblGrid>
                <a:gridCol w="2705700">
                  <a:extLst>
                    <a:ext uri="{9D8B030D-6E8A-4147-A177-3AD203B41FA5}">
                      <a16:colId xmlns:a16="http://schemas.microsoft.com/office/drawing/2014/main" val="84777621"/>
                    </a:ext>
                  </a:extLst>
                </a:gridCol>
                <a:gridCol w="2354782">
                  <a:extLst>
                    <a:ext uri="{9D8B030D-6E8A-4147-A177-3AD203B41FA5}">
                      <a16:colId xmlns:a16="http://schemas.microsoft.com/office/drawing/2014/main" val="3700880989"/>
                    </a:ext>
                  </a:extLst>
                </a:gridCol>
                <a:gridCol w="2354782">
                  <a:extLst>
                    <a:ext uri="{9D8B030D-6E8A-4147-A177-3AD203B41FA5}">
                      <a16:colId xmlns:a16="http://schemas.microsoft.com/office/drawing/2014/main" val="1954203867"/>
                    </a:ext>
                  </a:extLst>
                </a:gridCol>
                <a:gridCol w="2250716">
                  <a:extLst>
                    <a:ext uri="{9D8B030D-6E8A-4147-A177-3AD203B41FA5}">
                      <a16:colId xmlns:a16="http://schemas.microsoft.com/office/drawing/2014/main" val="542550773"/>
                    </a:ext>
                  </a:extLst>
                </a:gridCol>
              </a:tblGrid>
              <a:tr h="408549">
                <a:tc rowSpan="2">
                  <a:txBody>
                    <a:bodyPr/>
                    <a:lstStyle/>
                    <a:p>
                      <a:pPr algn="ctr">
                        <a:lnSpc>
                          <a:spcPct val="107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Доля входного НДС</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pPr algn="ctr">
                        <a:lnSpc>
                          <a:spcPct val="107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Ставка НДС</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351425272"/>
                  </a:ext>
                </a:extLst>
              </a:tr>
              <a:tr h="408549">
                <a:tc vMerge="1">
                  <a:txBody>
                    <a:bodyPr/>
                    <a:lstStyle/>
                    <a:p>
                      <a:endParaRPr lang="ru-RU"/>
                    </a:p>
                  </a:txBody>
                  <a:tcPr/>
                </a:tc>
                <a:tc>
                  <a:txBody>
                    <a:bodyPr/>
                    <a:lstStyle/>
                    <a:p>
                      <a:pPr algn="ctr">
                        <a:lnSpc>
                          <a:spcPct val="107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04644921"/>
                  </a:ext>
                </a:extLst>
              </a:tr>
              <a:tr h="382642">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До 30 процентов</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b="1" kern="0">
                          <a:effectLst/>
                          <a:latin typeface="Times New Roman" panose="02020603050405020304" pitchFamily="18" charset="0"/>
                          <a:ea typeface="Times New Roman" panose="02020603050405020304" pitchFamily="18" charset="0"/>
                          <a:cs typeface="Times New Roman" panose="02020603050405020304" pitchFamily="18" charset="0"/>
                        </a:rPr>
                        <a:t>Более выгодно</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Менее выгодно</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Невыгодно</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81196502"/>
                  </a:ext>
                </a:extLst>
              </a:tr>
              <a:tr h="382642">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30–50 процентов</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b="1" kern="0">
                          <a:effectLst/>
                          <a:latin typeface="Times New Roman" panose="02020603050405020304" pitchFamily="18" charset="0"/>
                          <a:ea typeface="Times New Roman" panose="02020603050405020304" pitchFamily="18" charset="0"/>
                          <a:cs typeface="Times New Roman" panose="02020603050405020304" pitchFamily="18" charset="0"/>
                        </a:rPr>
                        <a:t>Более выгодно </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Невыгодно</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Менее выгодно</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40415058"/>
                  </a:ext>
                </a:extLst>
              </a:tr>
              <a:tr h="382642">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Свыше 50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Менее выгодно</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Невыгодно</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Более выгодно</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63175751"/>
                  </a:ext>
                </a:extLst>
              </a:tr>
            </a:tbl>
          </a:graphicData>
        </a:graphic>
      </p:graphicFrame>
    </p:spTree>
    <p:extLst>
      <p:ext uri="{BB962C8B-B14F-4D97-AF65-F5344CB8AC3E}">
        <p14:creationId xmlns:p14="http://schemas.microsoft.com/office/powerpoint/2010/main" val="4450217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3154F-03D5-6B77-AE2C-A2C4687247B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D3E44289-99FE-5C92-635D-23CCB4A3147C}"/>
              </a:ext>
            </a:extLst>
          </p:cNvPr>
          <p:cNvSpPr>
            <a:spLocks noGrp="1"/>
          </p:cNvSpPr>
          <p:nvPr>
            <p:ph type="title"/>
          </p:nvPr>
        </p:nvSpPr>
        <p:spPr>
          <a:xfrm>
            <a:off x="1907459" y="589935"/>
            <a:ext cx="9615947" cy="845574"/>
          </a:xfrm>
        </p:spPr>
        <p:txBody>
          <a:bodyPr>
            <a:normAutofit fontScale="90000"/>
          </a:bodyPr>
          <a:lstStyle/>
          <a:p>
            <a:r>
              <a:rPr lang="ru-RU" sz="2000" dirty="0">
                <a:latin typeface="Times New Roman" panose="02020603050405020304" pitchFamily="18" charset="0"/>
                <a:cs typeface="Times New Roman" panose="02020603050405020304" pitchFamily="18" charset="0"/>
              </a:rPr>
              <a:t>Рассмотрим при какой доле входного НДС Общая ставка 10 % и ставки 5 %, 7 % сумма НДС будет равна</a:t>
            </a:r>
            <a:br>
              <a:rPr lang="ru-RU" sz="2000" dirty="0">
                <a:latin typeface="Times New Roman" panose="02020603050405020304" pitchFamily="18" charset="0"/>
                <a:cs typeface="Times New Roman" panose="02020603050405020304" pitchFamily="18" charset="0"/>
              </a:rPr>
            </a:br>
            <a:endParaRPr lang="ru-RU" sz="2000" dirty="0">
              <a:latin typeface="Times New Roman" panose="02020603050405020304" pitchFamily="18" charset="0"/>
              <a:cs typeface="Times New Roman" panose="02020603050405020304" pitchFamily="18" charset="0"/>
            </a:endParaRPr>
          </a:p>
        </p:txBody>
      </p:sp>
      <p:graphicFrame>
        <p:nvGraphicFramePr>
          <p:cNvPr id="5" name="Таблица 4">
            <a:extLst>
              <a:ext uri="{FF2B5EF4-FFF2-40B4-BE49-F238E27FC236}">
                <a16:creationId xmlns:a16="http://schemas.microsoft.com/office/drawing/2014/main" id="{7CFB9C06-8EEF-6928-54A0-6036D82B3372}"/>
              </a:ext>
            </a:extLst>
          </p:cNvPr>
          <p:cNvGraphicFramePr>
            <a:graphicFrameLocks noGrp="1"/>
          </p:cNvGraphicFramePr>
          <p:nvPr>
            <p:extLst>
              <p:ext uri="{D42A27DB-BD31-4B8C-83A1-F6EECF244321}">
                <p14:modId xmlns:p14="http://schemas.microsoft.com/office/powerpoint/2010/main" val="1088418707"/>
              </p:ext>
            </p:extLst>
          </p:nvPr>
        </p:nvGraphicFramePr>
        <p:xfrm>
          <a:off x="2084436" y="1687583"/>
          <a:ext cx="9615947" cy="2470089"/>
        </p:xfrm>
        <a:graphic>
          <a:graphicData uri="http://schemas.openxmlformats.org/drawingml/2006/table">
            <a:tbl>
              <a:tblPr firstRow="1" firstCol="1" bandRow="1"/>
              <a:tblGrid>
                <a:gridCol w="1540730">
                  <a:extLst>
                    <a:ext uri="{9D8B030D-6E8A-4147-A177-3AD203B41FA5}">
                      <a16:colId xmlns:a16="http://schemas.microsoft.com/office/drawing/2014/main" val="1136397228"/>
                    </a:ext>
                  </a:extLst>
                </a:gridCol>
                <a:gridCol w="1460725">
                  <a:extLst>
                    <a:ext uri="{9D8B030D-6E8A-4147-A177-3AD203B41FA5}">
                      <a16:colId xmlns:a16="http://schemas.microsoft.com/office/drawing/2014/main" val="2114717151"/>
                    </a:ext>
                  </a:extLst>
                </a:gridCol>
                <a:gridCol w="1916220">
                  <a:extLst>
                    <a:ext uri="{9D8B030D-6E8A-4147-A177-3AD203B41FA5}">
                      <a16:colId xmlns:a16="http://schemas.microsoft.com/office/drawing/2014/main" val="2940743421"/>
                    </a:ext>
                  </a:extLst>
                </a:gridCol>
                <a:gridCol w="1916220">
                  <a:extLst>
                    <a:ext uri="{9D8B030D-6E8A-4147-A177-3AD203B41FA5}">
                      <a16:colId xmlns:a16="http://schemas.microsoft.com/office/drawing/2014/main" val="3083612657"/>
                    </a:ext>
                  </a:extLst>
                </a:gridCol>
                <a:gridCol w="1694363">
                  <a:extLst>
                    <a:ext uri="{9D8B030D-6E8A-4147-A177-3AD203B41FA5}">
                      <a16:colId xmlns:a16="http://schemas.microsoft.com/office/drawing/2014/main" val="1946015250"/>
                    </a:ext>
                  </a:extLst>
                </a:gridCol>
                <a:gridCol w="1087689">
                  <a:extLst>
                    <a:ext uri="{9D8B030D-6E8A-4147-A177-3AD203B41FA5}">
                      <a16:colId xmlns:a16="http://schemas.microsoft.com/office/drawing/2014/main" val="3282665069"/>
                    </a:ext>
                  </a:extLst>
                </a:gridCol>
              </a:tblGrid>
              <a:tr h="344240">
                <a:tc rowSpan="2">
                  <a:txBody>
                    <a:bodyPr/>
                    <a:lstStyle/>
                    <a:p>
                      <a:pPr>
                        <a:lnSpc>
                          <a:spcPct val="10700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Выручка</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a:lnSpc>
                          <a:spcPct val="10700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НДС по ставке 5%</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a:lnSpc>
                          <a:spcPct val="10700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НДС по ставке 10%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723638317"/>
                  </a:ext>
                </a:extLst>
              </a:tr>
              <a:tr h="786362">
                <a:tc vMerge="1">
                  <a:txBody>
                    <a:bodyPr/>
                    <a:lstStyle/>
                    <a:p>
                      <a:endParaRPr lang="ru-RU"/>
                    </a:p>
                  </a:txBody>
                  <a:tcPr/>
                </a:tc>
                <a:tc vMerge="1">
                  <a:txBody>
                    <a:bodyPr/>
                    <a:lstStyle/>
                    <a:p>
                      <a:endParaRPr lang="ru-RU"/>
                    </a:p>
                  </a:txBody>
                  <a:tcPr/>
                </a:tc>
                <a:tc>
                  <a:txBody>
                    <a:bodyPr/>
                    <a:lstStyle/>
                    <a:p>
                      <a:pPr>
                        <a:lnSpc>
                          <a:spcPct val="107000"/>
                        </a:lnSpc>
                        <a:spcAft>
                          <a:spcPts val="800"/>
                        </a:spcAft>
                        <a:buNone/>
                      </a:pPr>
                      <a:r>
                        <a:rPr lang="ru-RU" sz="1800" b="1" kern="0">
                          <a:effectLst/>
                          <a:latin typeface="Times New Roman" panose="02020603050405020304" pitchFamily="18" charset="0"/>
                          <a:ea typeface="Times New Roman" panose="02020603050405020304" pitchFamily="18" charset="0"/>
                          <a:cs typeface="Times New Roman" panose="02020603050405020304" pitchFamily="18" charset="0"/>
                        </a:rPr>
                        <a:t>НДС начисленный</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Входной НДС</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b="1" kern="0">
                          <a:effectLst/>
                          <a:latin typeface="Times New Roman" panose="02020603050405020304" pitchFamily="18" charset="0"/>
                          <a:ea typeface="Times New Roman" panose="02020603050405020304" pitchFamily="18" charset="0"/>
                          <a:cs typeface="Times New Roman" panose="02020603050405020304" pitchFamily="18" charset="0"/>
                        </a:rPr>
                        <a:t>НДС к уплате</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b="1" kern="0">
                          <a:effectLst/>
                          <a:latin typeface="Times New Roman" panose="02020603050405020304" pitchFamily="18" charset="0"/>
                          <a:ea typeface="Times New Roman" panose="02020603050405020304" pitchFamily="18" charset="0"/>
                          <a:cs typeface="Times New Roman" panose="02020603050405020304" pitchFamily="18" charset="0"/>
                        </a:rPr>
                        <a:t>Доля входного НДС, %</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98824455"/>
                  </a:ext>
                </a:extLst>
              </a:tr>
              <a:tr h="322411">
                <a:tc>
                  <a:txBody>
                    <a:bodyPr/>
                    <a:lstStyle/>
                    <a:p>
                      <a:pPr>
                        <a:lnSpc>
                          <a:spcPct val="10700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1 000 000</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50 000</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100 000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50 000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50 000</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50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44267920"/>
                  </a:ext>
                </a:extLst>
              </a:tr>
              <a:tr h="322411">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25 000 000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1 250 000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2 500 000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1 250 000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1 250 000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50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98468008"/>
                  </a:ext>
                </a:extLst>
              </a:tr>
              <a:tr h="322411">
                <a:tc>
                  <a:txBody>
                    <a:bodyPr/>
                    <a:lstStyle/>
                    <a:p>
                      <a:pPr>
                        <a:lnSpc>
                          <a:spcPct val="107000"/>
                        </a:lnSpc>
                        <a:spcAft>
                          <a:spcPts val="800"/>
                        </a:spcAft>
                        <a:buNone/>
                      </a:pPr>
                      <a:r>
                        <a:rPr lang="ru-RU" sz="1800" kern="0" dirty="0">
                          <a:effectLst/>
                          <a:latin typeface="Times New Roman" panose="02020603050405020304" pitchFamily="18" charset="0"/>
                          <a:ea typeface="Calibri" panose="020F0502020204030204" pitchFamily="34" charset="0"/>
                          <a:cs typeface="Times New Roman" panose="02020603050405020304" pitchFamily="18" charset="0"/>
                        </a:rPr>
                        <a:t>216 000 000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10 800 000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21 600 000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10 800 000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10 800 000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50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71195689"/>
                  </a:ext>
                </a:extLst>
              </a:tr>
            </a:tbl>
          </a:graphicData>
        </a:graphic>
      </p:graphicFrame>
      <p:graphicFrame>
        <p:nvGraphicFramePr>
          <p:cNvPr id="6" name="Таблица 5">
            <a:extLst>
              <a:ext uri="{FF2B5EF4-FFF2-40B4-BE49-F238E27FC236}">
                <a16:creationId xmlns:a16="http://schemas.microsoft.com/office/drawing/2014/main" id="{CF1CE4CE-65C4-F117-B47B-749AB8CA62DF}"/>
              </a:ext>
            </a:extLst>
          </p:cNvPr>
          <p:cNvGraphicFramePr>
            <a:graphicFrameLocks noGrp="1"/>
          </p:cNvGraphicFramePr>
          <p:nvPr>
            <p:extLst>
              <p:ext uri="{D42A27DB-BD31-4B8C-83A1-F6EECF244321}">
                <p14:modId xmlns:p14="http://schemas.microsoft.com/office/powerpoint/2010/main" val="3326809679"/>
              </p:ext>
            </p:extLst>
          </p:nvPr>
        </p:nvGraphicFramePr>
        <p:xfrm>
          <a:off x="2084436" y="4317475"/>
          <a:ext cx="9615947" cy="2353502"/>
        </p:xfrm>
        <a:graphic>
          <a:graphicData uri="http://schemas.openxmlformats.org/drawingml/2006/table">
            <a:tbl>
              <a:tblPr firstRow="1" firstCol="1" bandRow="1"/>
              <a:tblGrid>
                <a:gridCol w="1705869">
                  <a:extLst>
                    <a:ext uri="{9D8B030D-6E8A-4147-A177-3AD203B41FA5}">
                      <a16:colId xmlns:a16="http://schemas.microsoft.com/office/drawing/2014/main" val="1574170641"/>
                    </a:ext>
                  </a:extLst>
                </a:gridCol>
                <a:gridCol w="1430853">
                  <a:extLst>
                    <a:ext uri="{9D8B030D-6E8A-4147-A177-3AD203B41FA5}">
                      <a16:colId xmlns:a16="http://schemas.microsoft.com/office/drawing/2014/main" val="944398872"/>
                    </a:ext>
                  </a:extLst>
                </a:gridCol>
                <a:gridCol w="1877033">
                  <a:extLst>
                    <a:ext uri="{9D8B030D-6E8A-4147-A177-3AD203B41FA5}">
                      <a16:colId xmlns:a16="http://schemas.microsoft.com/office/drawing/2014/main" val="286972104"/>
                    </a:ext>
                  </a:extLst>
                </a:gridCol>
                <a:gridCol w="1877033">
                  <a:extLst>
                    <a:ext uri="{9D8B030D-6E8A-4147-A177-3AD203B41FA5}">
                      <a16:colId xmlns:a16="http://schemas.microsoft.com/office/drawing/2014/main" val="3854987490"/>
                    </a:ext>
                  </a:extLst>
                </a:gridCol>
                <a:gridCol w="1659712">
                  <a:extLst>
                    <a:ext uri="{9D8B030D-6E8A-4147-A177-3AD203B41FA5}">
                      <a16:colId xmlns:a16="http://schemas.microsoft.com/office/drawing/2014/main" val="3093101545"/>
                    </a:ext>
                  </a:extLst>
                </a:gridCol>
                <a:gridCol w="1065447">
                  <a:extLst>
                    <a:ext uri="{9D8B030D-6E8A-4147-A177-3AD203B41FA5}">
                      <a16:colId xmlns:a16="http://schemas.microsoft.com/office/drawing/2014/main" val="3015203641"/>
                    </a:ext>
                  </a:extLst>
                </a:gridCol>
              </a:tblGrid>
              <a:tr h="0">
                <a:tc rowSpan="2">
                  <a:txBody>
                    <a:bodyPr/>
                    <a:lstStyle/>
                    <a:p>
                      <a:pPr>
                        <a:lnSpc>
                          <a:spcPct val="107000"/>
                        </a:lnSpc>
                        <a:spcAft>
                          <a:spcPts val="800"/>
                        </a:spcAft>
                        <a:buNone/>
                      </a:pPr>
                      <a:r>
                        <a:rPr lang="ru-RU" sz="1600" b="1" kern="0">
                          <a:effectLst/>
                          <a:latin typeface="Times New Roman" panose="02020603050405020304" pitchFamily="18" charset="0"/>
                          <a:ea typeface="Times New Roman" panose="02020603050405020304" pitchFamily="18" charset="0"/>
                          <a:cs typeface="Times New Roman" panose="02020603050405020304" pitchFamily="18" charset="0"/>
                        </a:rPr>
                        <a:t>Выручка</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a:lnSpc>
                          <a:spcPct val="107000"/>
                        </a:lnSpc>
                        <a:spcAft>
                          <a:spcPts val="800"/>
                        </a:spcAft>
                        <a:buNone/>
                      </a:pPr>
                      <a:r>
                        <a:rPr lang="ru-RU" sz="1600" b="1" kern="0">
                          <a:effectLst/>
                          <a:latin typeface="Times New Roman" panose="02020603050405020304" pitchFamily="18" charset="0"/>
                          <a:ea typeface="Times New Roman" panose="02020603050405020304" pitchFamily="18" charset="0"/>
                          <a:cs typeface="Times New Roman" panose="02020603050405020304" pitchFamily="18" charset="0"/>
                        </a:rPr>
                        <a:t>НДС по ставке 7%</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a:lnSpc>
                          <a:spcPct val="107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НДС по ставке 10%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74923783"/>
                  </a:ext>
                </a:extLst>
              </a:tr>
              <a:tr h="0">
                <a:tc vMerge="1">
                  <a:txBody>
                    <a:bodyPr/>
                    <a:lstStyle/>
                    <a:p>
                      <a:endParaRPr lang="ru-RU"/>
                    </a:p>
                  </a:txBody>
                  <a:tcPr/>
                </a:tc>
                <a:tc vMerge="1">
                  <a:txBody>
                    <a:bodyPr/>
                    <a:lstStyle/>
                    <a:p>
                      <a:endParaRPr lang="ru-RU"/>
                    </a:p>
                  </a:txBody>
                  <a:tcPr/>
                </a:tc>
                <a:tc>
                  <a:txBody>
                    <a:bodyPr/>
                    <a:lstStyle/>
                    <a:p>
                      <a:pPr>
                        <a:lnSpc>
                          <a:spcPct val="107000"/>
                        </a:lnSpc>
                        <a:spcAft>
                          <a:spcPts val="800"/>
                        </a:spcAft>
                        <a:buNone/>
                      </a:pPr>
                      <a:r>
                        <a:rPr lang="ru-RU" sz="1600" b="1" kern="0">
                          <a:effectLst/>
                          <a:latin typeface="Times New Roman" panose="02020603050405020304" pitchFamily="18" charset="0"/>
                          <a:ea typeface="Times New Roman" panose="02020603050405020304" pitchFamily="18" charset="0"/>
                          <a:cs typeface="Times New Roman" panose="02020603050405020304" pitchFamily="18" charset="0"/>
                        </a:rPr>
                        <a:t>НДС начисленный</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b="1" kern="0">
                          <a:effectLst/>
                          <a:latin typeface="Times New Roman" panose="02020603050405020304" pitchFamily="18" charset="0"/>
                          <a:ea typeface="Times New Roman" panose="02020603050405020304" pitchFamily="18" charset="0"/>
                          <a:cs typeface="Times New Roman" panose="02020603050405020304" pitchFamily="18" charset="0"/>
                        </a:rPr>
                        <a:t>Входной НДС</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b="1" kern="0">
                          <a:effectLst/>
                          <a:latin typeface="Times New Roman" panose="02020603050405020304" pitchFamily="18" charset="0"/>
                          <a:ea typeface="Times New Roman" panose="02020603050405020304" pitchFamily="18" charset="0"/>
                          <a:cs typeface="Times New Roman" panose="02020603050405020304" pitchFamily="18" charset="0"/>
                        </a:rPr>
                        <a:t>НДС к уплате</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b="1" kern="0">
                          <a:effectLst/>
                          <a:latin typeface="Times New Roman" panose="02020603050405020304" pitchFamily="18" charset="0"/>
                          <a:ea typeface="Times New Roman" panose="02020603050405020304" pitchFamily="18" charset="0"/>
                          <a:cs typeface="Times New Roman" panose="02020603050405020304" pitchFamily="18" charset="0"/>
                        </a:rPr>
                        <a:t>Доля входного НДС, %</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27049386"/>
                  </a:ext>
                </a:extLst>
              </a:tr>
              <a:tr h="0">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1 000 000</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70 000</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100 000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30 000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70 000</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30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81924544"/>
                  </a:ext>
                </a:extLst>
              </a:tr>
              <a:tr h="0">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25 000 000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1 750 000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2 500 000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750 000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1 750 000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30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06255603"/>
                  </a:ext>
                </a:extLst>
              </a:tr>
              <a:tr h="0">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216 000 000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15 120 000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21 600 000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6 480 000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15 120 000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30</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48543100"/>
                  </a:ext>
                </a:extLst>
              </a:tr>
            </a:tbl>
          </a:graphicData>
        </a:graphic>
      </p:graphicFrame>
    </p:spTree>
    <p:extLst>
      <p:ext uri="{BB962C8B-B14F-4D97-AF65-F5344CB8AC3E}">
        <p14:creationId xmlns:p14="http://schemas.microsoft.com/office/powerpoint/2010/main" val="1686445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353354C-C6ED-DEB0-3DE3-1E780540F6EA}"/>
              </a:ext>
            </a:extLst>
          </p:cNvPr>
          <p:cNvSpPr txBox="1"/>
          <p:nvPr/>
        </p:nvSpPr>
        <p:spPr>
          <a:xfrm>
            <a:off x="1632155" y="859078"/>
            <a:ext cx="9694605" cy="1443600"/>
          </a:xfrm>
          <a:prstGeom prst="rect">
            <a:avLst/>
          </a:prstGeom>
          <a:noFill/>
        </p:spPr>
        <p:txBody>
          <a:bodyPr wrap="square">
            <a:spAutoFit/>
          </a:bodyPr>
          <a:lstStyle/>
          <a:p>
            <a:pPr algn="just">
              <a:lnSpc>
                <a:spcPct val="115000"/>
              </a:lnSpc>
              <a:spcAft>
                <a:spcPts val="800"/>
              </a:spcAft>
              <a:buNone/>
            </a:pPr>
            <a:r>
              <a:rPr lang="ru-RU" kern="0" dirty="0">
                <a:latin typeface="Times New Roman" panose="02020603050405020304" pitchFamily="18" charset="0"/>
                <a:ea typeface="Times New Roman" panose="02020603050405020304" pitchFamily="18" charset="0"/>
                <a:cs typeface="Times New Roman" panose="02020603050405020304" pitchFamily="18" charset="0"/>
              </a:rPr>
              <a:t>В</a:t>
            </a: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ырастет сумма расходов из-за общего повышения цен при выборе ставки НДС 5 или 7 процентов, поскольку многие контрагенты-упрощенцы станут платить НДС.</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buNone/>
            </a:pP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Если расходы составляют меньше чем 60 процентов от выручки, то выгоднее объект «доходы». Если расходы больше этой величины, то выгоднее объект «доходы минус расходы».</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4" name="Таблица 3">
            <a:extLst>
              <a:ext uri="{FF2B5EF4-FFF2-40B4-BE49-F238E27FC236}">
                <a16:creationId xmlns:a16="http://schemas.microsoft.com/office/drawing/2014/main" id="{8783AA5D-845D-99EE-F806-EC10ED657A58}"/>
              </a:ext>
            </a:extLst>
          </p:cNvPr>
          <p:cNvGraphicFramePr>
            <a:graphicFrameLocks noGrp="1"/>
          </p:cNvGraphicFramePr>
          <p:nvPr>
            <p:extLst>
              <p:ext uri="{D42A27DB-BD31-4B8C-83A1-F6EECF244321}">
                <p14:modId xmlns:p14="http://schemas.microsoft.com/office/powerpoint/2010/main" val="2616575913"/>
              </p:ext>
            </p:extLst>
          </p:nvPr>
        </p:nvGraphicFramePr>
        <p:xfrm>
          <a:off x="1848463" y="2710328"/>
          <a:ext cx="9979743" cy="2559760"/>
        </p:xfrm>
        <a:graphic>
          <a:graphicData uri="http://schemas.openxmlformats.org/drawingml/2006/table">
            <a:tbl>
              <a:tblPr firstRow="1" firstCol="1" bandRow="1"/>
              <a:tblGrid>
                <a:gridCol w="3326581">
                  <a:extLst>
                    <a:ext uri="{9D8B030D-6E8A-4147-A177-3AD203B41FA5}">
                      <a16:colId xmlns:a16="http://schemas.microsoft.com/office/drawing/2014/main" val="1610757001"/>
                    </a:ext>
                  </a:extLst>
                </a:gridCol>
                <a:gridCol w="3326581">
                  <a:extLst>
                    <a:ext uri="{9D8B030D-6E8A-4147-A177-3AD203B41FA5}">
                      <a16:colId xmlns:a16="http://schemas.microsoft.com/office/drawing/2014/main" val="3212441569"/>
                    </a:ext>
                  </a:extLst>
                </a:gridCol>
                <a:gridCol w="3326581">
                  <a:extLst>
                    <a:ext uri="{9D8B030D-6E8A-4147-A177-3AD203B41FA5}">
                      <a16:colId xmlns:a16="http://schemas.microsoft.com/office/drawing/2014/main" val="4237853863"/>
                    </a:ext>
                  </a:extLst>
                </a:gridCol>
              </a:tblGrid>
              <a:tr h="511952">
                <a:tc rowSpan="2">
                  <a:txBody>
                    <a:bodyPr/>
                    <a:lstStyle/>
                    <a:p>
                      <a:pPr>
                        <a:lnSpc>
                          <a:spcPct val="10700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Доля расходов от суммы доходов</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nSpc>
                          <a:spcPct val="107000"/>
                        </a:lnSpc>
                        <a:spcAft>
                          <a:spcPts val="800"/>
                        </a:spcAft>
                        <a:buNone/>
                      </a:pPr>
                      <a:r>
                        <a:rPr lang="ru-RU" sz="1800" b="1" kern="0">
                          <a:effectLst/>
                          <a:latin typeface="Times New Roman" panose="02020603050405020304" pitchFamily="18" charset="0"/>
                          <a:ea typeface="Times New Roman" panose="02020603050405020304" pitchFamily="18" charset="0"/>
                          <a:cs typeface="Times New Roman" panose="02020603050405020304" pitchFamily="18" charset="0"/>
                        </a:rPr>
                        <a:t>Объект налогообложения</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ru-RU"/>
                    </a:p>
                  </a:txBody>
                  <a:tcPr/>
                </a:tc>
                <a:extLst>
                  <a:ext uri="{0D108BD9-81ED-4DB2-BD59-A6C34878D82A}">
                    <a16:rowId xmlns:a16="http://schemas.microsoft.com/office/drawing/2014/main" val="4276728426"/>
                  </a:ext>
                </a:extLst>
              </a:tr>
              <a:tr h="511952">
                <a:tc vMerge="1">
                  <a:txBody>
                    <a:bodyPr/>
                    <a:lstStyle/>
                    <a:p>
                      <a:endParaRPr lang="ru-RU"/>
                    </a:p>
                  </a:txBody>
                  <a:tcPr/>
                </a:tc>
                <a:tc>
                  <a:txBody>
                    <a:bodyPr/>
                    <a:lstStyle/>
                    <a:p>
                      <a:pPr>
                        <a:lnSpc>
                          <a:spcPct val="107000"/>
                        </a:lnSpc>
                        <a:spcAft>
                          <a:spcPts val="800"/>
                        </a:spcAft>
                        <a:buNone/>
                      </a:pPr>
                      <a:r>
                        <a:rPr lang="ru-RU" sz="1800" b="1" kern="0">
                          <a:effectLst/>
                          <a:latin typeface="Times New Roman" panose="02020603050405020304" pitchFamily="18" charset="0"/>
                          <a:ea typeface="Times New Roman" panose="02020603050405020304" pitchFamily="18" charset="0"/>
                          <a:cs typeface="Times New Roman" panose="02020603050405020304" pitchFamily="18" charset="0"/>
                        </a:rPr>
                        <a:t>Доходы</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b="1" kern="0">
                          <a:effectLst/>
                          <a:latin typeface="Times New Roman" panose="02020603050405020304" pitchFamily="18" charset="0"/>
                          <a:ea typeface="Times New Roman" panose="02020603050405020304" pitchFamily="18" charset="0"/>
                          <a:cs typeface="Times New Roman" panose="02020603050405020304" pitchFamily="18" charset="0"/>
                        </a:rPr>
                        <a:t>Доходы минус расходы</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16508542"/>
                  </a:ext>
                </a:extLst>
              </a:tr>
              <a:tr h="511952">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Меньше 60 процентов</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b="1" kern="0">
                          <a:effectLst/>
                          <a:latin typeface="Times New Roman" panose="02020603050405020304" pitchFamily="18" charset="0"/>
                          <a:ea typeface="Times New Roman" panose="02020603050405020304" pitchFamily="18" charset="0"/>
                          <a:cs typeface="Times New Roman" panose="02020603050405020304" pitchFamily="18" charset="0"/>
                        </a:rPr>
                        <a:t>Выгодно</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Невыгодно</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3509900"/>
                  </a:ext>
                </a:extLst>
              </a:tr>
              <a:tr h="511952">
                <a:tc>
                  <a:txBody>
                    <a:bodyPr/>
                    <a:lstStyle/>
                    <a:p>
                      <a:pPr>
                        <a:lnSpc>
                          <a:spcPct val="10700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Ровно 60 процентов</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Одинаково</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Одинаково</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02558341"/>
                  </a:ext>
                </a:extLst>
              </a:tr>
              <a:tr h="511952">
                <a:tc>
                  <a:txBody>
                    <a:bodyPr/>
                    <a:lstStyle/>
                    <a:p>
                      <a:pPr>
                        <a:lnSpc>
                          <a:spcPct val="10700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Больше 60 процентов</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Невыгодно</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Выгодно</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14485378"/>
                  </a:ext>
                </a:extLst>
              </a:tr>
            </a:tbl>
          </a:graphicData>
        </a:graphic>
      </p:graphicFrame>
    </p:spTree>
    <p:extLst>
      <p:ext uri="{BB962C8B-B14F-4D97-AF65-F5344CB8AC3E}">
        <p14:creationId xmlns:p14="http://schemas.microsoft.com/office/powerpoint/2010/main" val="40398418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5BC5B7F-265F-A7BD-853E-03D488168597}"/>
              </a:ext>
            </a:extLst>
          </p:cNvPr>
          <p:cNvSpPr txBox="1"/>
          <p:nvPr/>
        </p:nvSpPr>
        <p:spPr>
          <a:xfrm>
            <a:off x="1848465" y="794822"/>
            <a:ext cx="9419303" cy="2285882"/>
          </a:xfrm>
          <a:prstGeom prst="rect">
            <a:avLst/>
          </a:prstGeom>
          <a:noFill/>
        </p:spPr>
        <p:txBody>
          <a:bodyPr wrap="square">
            <a:spAutoFit/>
          </a:bodyPr>
          <a:lstStyle/>
          <a:p>
            <a:pPr algn="just">
              <a:lnSpc>
                <a:spcPct val="115000"/>
              </a:lnSpc>
              <a:spcAft>
                <a:spcPts val="800"/>
              </a:spcAft>
              <a:buNone/>
            </a:pP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Выбор ставки по НДС фиксируется в налоговой декларации по этому налогу.</a:t>
            </a:r>
          </a:p>
          <a:p>
            <a:pPr algn="just">
              <a:lnSpc>
                <a:spcPct val="115000"/>
              </a:lnSpc>
              <a:spcAft>
                <a:spcPts val="800"/>
              </a:spcAft>
              <a:buNone/>
            </a:pP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 Никаких заявлений и уведомлений подавать не нужно. </a:t>
            </a:r>
          </a:p>
          <a:p>
            <a:pPr algn="just">
              <a:lnSpc>
                <a:spcPct val="115000"/>
              </a:lnSpc>
              <a:spcAft>
                <a:spcPts val="800"/>
              </a:spcAft>
              <a:buNone/>
            </a:pP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Расчет ставки обоснуйте в бухгалтерской справке, ее составляют в произвольной форме. В учетной политике не нужно прописывать выбранный размер ставки по НДС на УСН.</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buNone/>
            </a:pP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Бухгалтерская справка может понадобиться для совещания в конце года, на котором главбуху, придется объяснять и доказывать свой выбор собственнику.</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02169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A29B7-76D3-18B3-8B0F-D847B900F2D6}"/>
            </a:ext>
          </a:extLst>
        </p:cNvPr>
        <p:cNvGrpSpPr/>
        <p:nvPr/>
      </p:nvGrpSpPr>
      <p:grpSpPr>
        <a:xfrm>
          <a:off x="0" y="0"/>
          <a:ext cx="0" cy="0"/>
          <a:chOff x="0" y="0"/>
          <a:chExt cx="0" cy="0"/>
        </a:xfrm>
      </p:grpSpPr>
      <p:sp>
        <p:nvSpPr>
          <p:cNvPr id="3" name="Объект 2">
            <a:extLst>
              <a:ext uri="{FF2B5EF4-FFF2-40B4-BE49-F238E27FC236}">
                <a16:creationId xmlns:a16="http://schemas.microsoft.com/office/drawing/2014/main" id="{87491D71-5B68-1B3F-A34E-2B81C956235F}"/>
              </a:ext>
            </a:extLst>
          </p:cNvPr>
          <p:cNvSpPr>
            <a:spLocks noGrp="1"/>
          </p:cNvSpPr>
          <p:nvPr>
            <p:ph idx="1"/>
          </p:nvPr>
        </p:nvSpPr>
        <p:spPr>
          <a:xfrm>
            <a:off x="1546123" y="501445"/>
            <a:ext cx="9839632" cy="3079802"/>
          </a:xfrm>
        </p:spPr>
        <p:txBody>
          <a:bodyPr>
            <a:normAutofit fontScale="85000" lnSpcReduction="20000"/>
          </a:bodyPr>
          <a:lstStyle/>
          <a:p>
            <a:pPr marL="0" indent="0" algn="just">
              <a:buNone/>
            </a:pPr>
            <a:endParaRPr lang="ru-RU" sz="2400" dirty="0">
              <a:latin typeface="Times New Roman" panose="02020603050405020304" pitchFamily="18" charset="0"/>
              <a:cs typeface="Times New Roman" panose="02020603050405020304" pitchFamily="18" charset="0"/>
            </a:endParaRPr>
          </a:p>
          <a:p>
            <a:pPr marL="0" indent="0" algn="ctr">
              <a:buNone/>
            </a:pPr>
            <a:r>
              <a:rPr lang="ru-RU" sz="2400" b="1" dirty="0">
                <a:latin typeface="Times New Roman" panose="02020603050405020304" pitchFamily="18" charset="0"/>
                <a:cs typeface="Times New Roman" panose="02020603050405020304" pitchFamily="18" charset="0"/>
              </a:rPr>
              <a:t>ПРОЧИЕ ИЗМЕНЕНИЯ </a:t>
            </a:r>
          </a:p>
          <a:p>
            <a:pPr marL="0" indent="0" algn="just">
              <a:lnSpc>
                <a:spcPct val="107000"/>
              </a:lnSpc>
              <a:spcBef>
                <a:spcPts val="1200"/>
              </a:spcBef>
              <a:spcAft>
                <a:spcPts val="800"/>
              </a:spcAft>
              <a:buNone/>
            </a:pPr>
            <a:r>
              <a:rPr lang="ru-RU" sz="2400" b="1"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Предельная база по </a:t>
            </a:r>
            <a:r>
              <a:rPr lang="ru-RU" sz="2400" b="1" u="none" strike="noStrike"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tooltip="Типовая ситуация: Страховые взносы: плательщики, расчет, уплата, отчетность (Издательство &quot;Главная книга&quot;, 2025) {КонсультантПлюс}">
                  <a:extLst>
                    <a:ext uri="{A12FA001-AC4F-418D-AE19-62706E023703}">
                      <ahyp:hlinkClr xmlns:ahyp="http://schemas.microsoft.com/office/drawing/2018/hyperlinkcolor" val="tx"/>
                    </a:ext>
                  </a:extLst>
                </a:hlinkClick>
              </a:rPr>
              <a:t>взносам</a:t>
            </a:r>
            <a:r>
              <a:rPr lang="ru-RU" sz="2400" b="1"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на 2026 г. - 2 979 000 руб. (</a:t>
            </a:r>
            <a:r>
              <a:rPr lang="ru-RU" sz="2400" b="1" u="none" strike="noStrike"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tooltip="Постановление Правительства РФ от 31.10.2025 N 1705 &quot;О единой предельной величине базы для исчисления страховых взносов с 1 января 2026 г.&quot; ------------ Не вступил в силу {КонсультантПлюс}">
                  <a:extLst>
                    <a:ext uri="{A12FA001-AC4F-418D-AE19-62706E023703}">
                      <ahyp:hlinkClr xmlns:ahyp="http://schemas.microsoft.com/office/drawing/2018/hyperlinkcolor" val="tx"/>
                    </a:ext>
                  </a:extLst>
                </a:hlinkClick>
              </a:rPr>
              <a:t>п. 1</a:t>
            </a:r>
            <a:r>
              <a:rPr lang="ru-RU" sz="2400" b="1"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Постановления Правительства от 31.10.2025 N 1705).</a:t>
            </a:r>
            <a:endParaRPr lang="ru-RU"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1200"/>
              </a:spcBef>
              <a:spcAft>
                <a:spcPts val="800"/>
              </a:spcAft>
              <a:buNone/>
            </a:pPr>
            <a:r>
              <a:rPr lang="ru-RU" sz="2400" b="1"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С 01.01.2026 пониженный тариф 15% для выплат сверх 1,5 МРОТ смогут применять только МСП с основным видом деятельности из перечня, который утвердит Правительство, и </a:t>
            </a:r>
            <a:r>
              <a:rPr lang="ru-RU" sz="2400" b="1" u="none" strike="noStrike"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tooltip="Типовая ситуация: Страховые взносы: плательщики, расчет, уплата, отчетность (Издательство &quot;Главная книга&quot;, 2025) {КонсультантПлюс}">
                  <a:extLst>
                    <a:ext uri="{A12FA001-AC4F-418D-AE19-62706E023703}">
                      <ahyp:hlinkClr xmlns:ahyp="http://schemas.microsoft.com/office/drawing/2018/hyperlinkcolor" val="tx"/>
                    </a:ext>
                  </a:extLst>
                </a:hlinkClick>
              </a:rPr>
              <a:t>предприятия общепита</a:t>
            </a:r>
            <a:r>
              <a:rPr lang="ru-RU" sz="2400" b="1"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Пониженный тариф 7,6% с выплат сверх 1,5 МРОТ для МСП, занимающихся </a:t>
            </a:r>
            <a:r>
              <a:rPr lang="ru-RU" sz="2400" b="1" u="none" strike="noStrike"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hlinkClick r:id="rId5" tooltip="Распоряжение Правительства РФ от 11.12.2024 N 3689-р &lt;Об утверждении Перечня видов экономической деятельности раздела &quot;Обрабатывающие производства&quot; Общероссийского классификатора видов экономической деятельности для целей применения единого пониженного та">
                  <a:extLst>
                    <a:ext uri="{A12FA001-AC4F-418D-AE19-62706E023703}">
                      <ahyp:hlinkClr xmlns:ahyp="http://schemas.microsoft.com/office/drawing/2018/hyperlinkcolor" val="tx"/>
                    </a:ext>
                  </a:extLst>
                </a:hlinkClick>
              </a:rPr>
              <a:t>обрабатывающими производствами</a:t>
            </a:r>
            <a:r>
              <a:rPr lang="ru-RU" sz="2400" b="1"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сохранится (</a:t>
            </a:r>
            <a:r>
              <a:rPr lang="ru-RU" sz="2400" b="1" u="none" strike="noStrike"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hlinkClick r:id="rId6" tooltip="&quot;Налоговый кодекс Российской Федерации (часть вторая)&quot; от 05.08.2000 N 117-ФЗ (ред. от 28.11.2025) (с изм. и доп., вступ. в силу с 01.01.2026) ------------ Редакция с изменениями, не вступившими в силу {КонсультантПлюс}">
                  <a:extLst>
                    <a:ext uri="{A12FA001-AC4F-418D-AE19-62706E023703}">
                      <ahyp:hlinkClr xmlns:ahyp="http://schemas.microsoft.com/office/drawing/2018/hyperlinkcolor" val="tx"/>
                    </a:ext>
                  </a:extLst>
                </a:hlinkClick>
              </a:rPr>
              <a:t>ст. 427</a:t>
            </a:r>
            <a:r>
              <a:rPr lang="ru-RU" sz="2400" b="1"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НК РФ).</a:t>
            </a:r>
          </a:p>
          <a:p>
            <a:pPr marL="0" indent="0" algn="just">
              <a:lnSpc>
                <a:spcPct val="107000"/>
              </a:lnSpc>
              <a:spcBef>
                <a:spcPts val="1200"/>
              </a:spcBef>
              <a:spcAft>
                <a:spcPts val="800"/>
              </a:spcAft>
              <a:buNone/>
            </a:pPr>
            <a:endParaRPr lang="ru-RU"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lang="ru-RU" sz="2400" b="1" dirty="0">
              <a:latin typeface="Times New Roman" panose="02020603050405020304" pitchFamily="18" charset="0"/>
              <a:cs typeface="Times New Roman" panose="02020603050405020304" pitchFamily="18" charset="0"/>
            </a:endParaRPr>
          </a:p>
          <a:p>
            <a:pPr marL="0" indent="0" algn="just">
              <a:buNone/>
            </a:pP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4394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4C87B8-3DC7-C46F-FCA3-08E5E2949B51}"/>
              </a:ext>
            </a:extLst>
          </p:cNvPr>
          <p:cNvSpPr>
            <a:spLocks noGrp="1"/>
          </p:cNvSpPr>
          <p:nvPr>
            <p:ph type="title"/>
          </p:nvPr>
        </p:nvSpPr>
        <p:spPr>
          <a:xfrm>
            <a:off x="983226" y="365125"/>
            <a:ext cx="10370574" cy="627933"/>
          </a:xfrm>
        </p:spPr>
        <p:txBody>
          <a:bodyPr>
            <a:normAutofit/>
          </a:bodyPr>
          <a:lstStyle/>
          <a:p>
            <a:r>
              <a:rPr lang="ru-RU" sz="2400" b="1" dirty="0">
                <a:latin typeface="Times New Roman" panose="02020603050405020304" pitchFamily="18" charset="0"/>
                <a:cs typeface="Times New Roman" panose="02020603050405020304" pitchFamily="18" charset="0"/>
              </a:rPr>
              <a:t>Основные изменения в налоговом законодательстве на 2026 г.</a:t>
            </a:r>
          </a:p>
        </p:txBody>
      </p:sp>
      <p:sp>
        <p:nvSpPr>
          <p:cNvPr id="3" name="Объект 2">
            <a:extLst>
              <a:ext uri="{FF2B5EF4-FFF2-40B4-BE49-F238E27FC236}">
                <a16:creationId xmlns:a16="http://schemas.microsoft.com/office/drawing/2014/main" id="{C0A14C64-4EE0-C99D-4DA2-72EED27A2377}"/>
              </a:ext>
            </a:extLst>
          </p:cNvPr>
          <p:cNvSpPr>
            <a:spLocks noGrp="1"/>
          </p:cNvSpPr>
          <p:nvPr>
            <p:ph idx="1"/>
          </p:nvPr>
        </p:nvSpPr>
        <p:spPr>
          <a:xfrm>
            <a:off x="838200" y="993059"/>
            <a:ext cx="10803194" cy="5183904"/>
          </a:xfrm>
        </p:spPr>
        <p:txBody>
          <a:bodyPr>
            <a:normAutofit/>
          </a:bodyPr>
          <a:lstStyle/>
          <a:p>
            <a:pPr marL="0" indent="0" algn="just">
              <a:buNone/>
            </a:pPr>
            <a:endParaRPr lang="ru-RU" sz="2400" dirty="0">
              <a:latin typeface="Times New Roman" panose="02020603050405020304" pitchFamily="18" charset="0"/>
              <a:cs typeface="Times New Roman" panose="02020603050405020304" pitchFamily="18" charset="0"/>
            </a:endParaRPr>
          </a:p>
          <a:p>
            <a:pPr marL="0" indent="0" algn="ctr">
              <a:buNone/>
            </a:pPr>
            <a:r>
              <a:rPr lang="ru-RU" sz="2400" b="1" dirty="0">
                <a:latin typeface="Times New Roman" panose="02020603050405020304" pitchFamily="18" charset="0"/>
                <a:cs typeface="Times New Roman" panose="02020603050405020304" pitchFamily="18" charset="0"/>
              </a:rPr>
              <a:t>УПРОЩЕННАЯ СИСТЕМА НАЛОГООБЛОЖЕНИЯ</a:t>
            </a:r>
          </a:p>
          <a:p>
            <a:pPr marL="0" indent="0" algn="just">
              <a:buNone/>
            </a:pPr>
            <a:r>
              <a:rPr lang="ru-RU" sz="2400" dirty="0">
                <a:latin typeface="Times New Roman" panose="02020603050405020304" pitchFamily="18" charset="0"/>
                <a:cs typeface="Times New Roman" panose="02020603050405020304" pitchFamily="18" charset="0"/>
              </a:rPr>
              <a:t>Освобождение от уплаты НДС: </a:t>
            </a:r>
          </a:p>
          <a:p>
            <a:pPr marL="0" indent="0" algn="just">
              <a:buNone/>
            </a:pPr>
            <a:endParaRPr lang="ru-RU" sz="2400" dirty="0">
              <a:latin typeface="Times New Roman" panose="02020603050405020304" pitchFamily="18" charset="0"/>
              <a:cs typeface="Times New Roman" panose="02020603050405020304" pitchFamily="18" charset="0"/>
            </a:endParaRPr>
          </a:p>
        </p:txBody>
      </p:sp>
      <p:graphicFrame>
        <p:nvGraphicFramePr>
          <p:cNvPr id="4" name="Таблица 3">
            <a:extLst>
              <a:ext uri="{FF2B5EF4-FFF2-40B4-BE49-F238E27FC236}">
                <a16:creationId xmlns:a16="http://schemas.microsoft.com/office/drawing/2014/main" id="{6082E6EB-A3C6-5D13-7E24-BB44EB67E1A9}"/>
              </a:ext>
            </a:extLst>
          </p:cNvPr>
          <p:cNvGraphicFramePr>
            <a:graphicFrameLocks noGrp="1"/>
          </p:cNvGraphicFramePr>
          <p:nvPr>
            <p:extLst>
              <p:ext uri="{D42A27DB-BD31-4B8C-83A1-F6EECF244321}">
                <p14:modId xmlns:p14="http://schemas.microsoft.com/office/powerpoint/2010/main" val="4240828051"/>
              </p:ext>
            </p:extLst>
          </p:nvPr>
        </p:nvGraphicFramePr>
        <p:xfrm>
          <a:off x="838200" y="2526890"/>
          <a:ext cx="11235814" cy="3428499"/>
        </p:xfrm>
        <a:graphic>
          <a:graphicData uri="http://schemas.openxmlformats.org/drawingml/2006/table">
            <a:tbl>
              <a:tblPr firstRow="1" firstCol="1" bandRow="1"/>
              <a:tblGrid>
                <a:gridCol w="3060487">
                  <a:extLst>
                    <a:ext uri="{9D8B030D-6E8A-4147-A177-3AD203B41FA5}">
                      <a16:colId xmlns:a16="http://schemas.microsoft.com/office/drawing/2014/main" val="2547138888"/>
                    </a:ext>
                  </a:extLst>
                </a:gridCol>
                <a:gridCol w="4617510">
                  <a:extLst>
                    <a:ext uri="{9D8B030D-6E8A-4147-A177-3AD203B41FA5}">
                      <a16:colId xmlns:a16="http://schemas.microsoft.com/office/drawing/2014/main" val="3003597974"/>
                    </a:ext>
                  </a:extLst>
                </a:gridCol>
                <a:gridCol w="3557817">
                  <a:extLst>
                    <a:ext uri="{9D8B030D-6E8A-4147-A177-3AD203B41FA5}">
                      <a16:colId xmlns:a16="http://schemas.microsoft.com/office/drawing/2014/main" val="913569942"/>
                    </a:ext>
                  </a:extLst>
                </a:gridCol>
              </a:tblGrid>
              <a:tr h="765623">
                <a:tc>
                  <a:txBody>
                    <a:bodyPr/>
                    <a:lstStyle/>
                    <a:p>
                      <a:pPr>
                        <a:lnSpc>
                          <a:spcPct val="10700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Год применения</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noFill/>
                  </a:tcPr>
                </a:tc>
                <a:tc>
                  <a:txBody>
                    <a:bodyPr/>
                    <a:lstStyle/>
                    <a:p>
                      <a:pPr>
                        <a:lnSpc>
                          <a:spcPct val="10700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Лимит доходов</a:t>
                      </a:r>
                    </a:p>
                    <a:p>
                      <a:pPr>
                        <a:lnSpc>
                          <a:spcPct val="10700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за предыдущий год</a:t>
                      </a: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 (руб.)    </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noFill/>
                  </a:tcPr>
                </a:tc>
                <a:tc>
                  <a:txBody>
                    <a:bodyPr/>
                    <a:lstStyle/>
                    <a:p>
                      <a:pPr>
                        <a:lnSpc>
                          <a:spcPct val="10700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Лимит доходов</a:t>
                      </a:r>
                    </a:p>
                    <a:p>
                      <a:pPr>
                        <a:lnSpc>
                          <a:spcPct val="10700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в течение года</a:t>
                      </a: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 (руб.)</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noFill/>
                  </a:tcPr>
                </a:tc>
                <a:extLst>
                  <a:ext uri="{0D108BD9-81ED-4DB2-BD59-A6C34878D82A}">
                    <a16:rowId xmlns:a16="http://schemas.microsoft.com/office/drawing/2014/main" val="4088721401"/>
                  </a:ext>
                </a:extLst>
              </a:tr>
              <a:tr h="665719">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2026</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noFill/>
                  </a:tcPr>
                </a:tc>
                <a:tc>
                  <a:txBody>
                    <a:bodyPr/>
                    <a:lstStyle/>
                    <a:p>
                      <a:pPr>
                        <a:lnSpc>
                          <a:spcPct val="10700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20 млн</a:t>
                      </a:r>
                      <a:endParaRPr lang="ru-RU"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noFill/>
                  </a:tcPr>
                </a:tc>
                <a:tc>
                  <a:txBody>
                    <a:bodyPr/>
                    <a:lstStyle/>
                    <a:p>
                      <a:pPr>
                        <a:lnSpc>
                          <a:spcPct val="10700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20 млн</a:t>
                      </a:r>
                      <a:endParaRPr lang="ru-RU"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noFill/>
                  </a:tcPr>
                </a:tc>
                <a:extLst>
                  <a:ext uri="{0D108BD9-81ED-4DB2-BD59-A6C34878D82A}">
                    <a16:rowId xmlns:a16="http://schemas.microsoft.com/office/drawing/2014/main" val="640182151"/>
                  </a:ext>
                </a:extLst>
              </a:tr>
              <a:tr h="665719">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2027</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15 млн</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15 млн</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noFill/>
                  </a:tcPr>
                </a:tc>
                <a:extLst>
                  <a:ext uri="{0D108BD9-81ED-4DB2-BD59-A6C34878D82A}">
                    <a16:rowId xmlns:a16="http://schemas.microsoft.com/office/drawing/2014/main" val="3817081770"/>
                  </a:ext>
                </a:extLst>
              </a:tr>
              <a:tr h="665719">
                <a:tc>
                  <a:txBody>
                    <a:bodyPr/>
                    <a:lstStyle/>
                    <a:p>
                      <a:pPr>
                        <a:lnSpc>
                          <a:spcPct val="10700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2028</a:t>
                      </a:r>
                      <a:endParaRPr lang="ru-RU"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10 млн</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noFill/>
                  </a:tcPr>
                </a:tc>
                <a:tc>
                  <a:txBody>
                    <a:bodyPr/>
                    <a:lstStyle/>
                    <a:p>
                      <a:pPr>
                        <a:lnSpc>
                          <a:spcPct val="10700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10 млн</a:t>
                      </a:r>
                      <a:endParaRPr lang="ru-RU"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noFill/>
                  </a:tcPr>
                </a:tc>
                <a:extLst>
                  <a:ext uri="{0D108BD9-81ED-4DB2-BD59-A6C34878D82A}">
                    <a16:rowId xmlns:a16="http://schemas.microsoft.com/office/drawing/2014/main" val="2694362139"/>
                  </a:ext>
                </a:extLst>
              </a:tr>
              <a:tr h="665719">
                <a:tc>
                  <a:txBody>
                    <a:bodyPr/>
                    <a:lstStyle/>
                    <a:p>
                      <a:pPr>
                        <a:lnSpc>
                          <a:spcPct val="10700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2029 и следующие</a:t>
                      </a:r>
                      <a:endParaRPr lang="ru-RU"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10 млн</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10 млн</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lnL>
                      <a:noFill/>
                    </a:lnL>
                    <a:lnR>
                      <a:noFill/>
                    </a:lnR>
                    <a:lnT>
                      <a:noFill/>
                    </a:lnT>
                    <a:lnB>
                      <a:noFill/>
                    </a:lnB>
                    <a:noFill/>
                  </a:tcPr>
                </a:tc>
                <a:extLst>
                  <a:ext uri="{0D108BD9-81ED-4DB2-BD59-A6C34878D82A}">
                    <a16:rowId xmlns:a16="http://schemas.microsoft.com/office/drawing/2014/main" val="460587747"/>
                  </a:ext>
                </a:extLst>
              </a:tr>
            </a:tbl>
          </a:graphicData>
        </a:graphic>
      </p:graphicFrame>
    </p:spTree>
    <p:extLst>
      <p:ext uri="{BB962C8B-B14F-4D97-AF65-F5344CB8AC3E}">
        <p14:creationId xmlns:p14="http://schemas.microsoft.com/office/powerpoint/2010/main" val="9465842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C347B33-71DD-71F5-18B8-291AB42CB629}"/>
              </a:ext>
            </a:extLst>
          </p:cNvPr>
          <p:cNvSpPr txBox="1"/>
          <p:nvPr/>
        </p:nvSpPr>
        <p:spPr>
          <a:xfrm>
            <a:off x="1759974" y="937492"/>
            <a:ext cx="6096000" cy="369332"/>
          </a:xfrm>
          <a:prstGeom prst="rect">
            <a:avLst/>
          </a:prstGeom>
          <a:noFill/>
        </p:spPr>
        <p:txBody>
          <a:bodyPr wrap="square">
            <a:spAutoFit/>
          </a:bodyPr>
          <a:lstStyle/>
          <a:p>
            <a:r>
              <a:rPr lang="ru-RU" b="1" dirty="0">
                <a:effectLst/>
                <a:latin typeface="Times New Roman" panose="02020603050405020304" pitchFamily="18" charset="0"/>
                <a:ea typeface="Calibri" panose="020F0502020204030204" pitchFamily="34" charset="0"/>
              </a:rPr>
              <a:t>Тарифы </a:t>
            </a:r>
            <a:r>
              <a:rPr lang="ru-RU" b="1" dirty="0">
                <a:latin typeface="Times New Roman" panose="02020603050405020304" pitchFamily="18" charset="0"/>
                <a:ea typeface="Calibri" panose="020F0502020204030204" pitchFamily="34" charset="0"/>
              </a:rPr>
              <a:t>по отдельным страхователям</a:t>
            </a:r>
            <a:endParaRPr lang="ru-RU" dirty="0"/>
          </a:p>
        </p:txBody>
      </p:sp>
      <p:graphicFrame>
        <p:nvGraphicFramePr>
          <p:cNvPr id="4" name="Таблица 3">
            <a:extLst>
              <a:ext uri="{FF2B5EF4-FFF2-40B4-BE49-F238E27FC236}">
                <a16:creationId xmlns:a16="http://schemas.microsoft.com/office/drawing/2014/main" id="{768FF125-F10A-091A-C0A9-A3229A8B5BCF}"/>
              </a:ext>
            </a:extLst>
          </p:cNvPr>
          <p:cNvGraphicFramePr>
            <a:graphicFrameLocks noGrp="1"/>
          </p:cNvGraphicFramePr>
          <p:nvPr>
            <p:extLst>
              <p:ext uri="{D42A27DB-BD31-4B8C-83A1-F6EECF244321}">
                <p14:modId xmlns:p14="http://schemas.microsoft.com/office/powerpoint/2010/main" val="2549709706"/>
              </p:ext>
            </p:extLst>
          </p:nvPr>
        </p:nvGraphicFramePr>
        <p:xfrm>
          <a:off x="1179871" y="1306824"/>
          <a:ext cx="10707328" cy="5099797"/>
        </p:xfrm>
        <a:graphic>
          <a:graphicData uri="http://schemas.openxmlformats.org/drawingml/2006/table">
            <a:tbl>
              <a:tblPr firstRow="1" firstCol="1" bandRow="1"/>
              <a:tblGrid>
                <a:gridCol w="3405865">
                  <a:extLst>
                    <a:ext uri="{9D8B030D-6E8A-4147-A177-3AD203B41FA5}">
                      <a16:colId xmlns:a16="http://schemas.microsoft.com/office/drawing/2014/main" val="1468891465"/>
                    </a:ext>
                  </a:extLst>
                </a:gridCol>
                <a:gridCol w="1886859">
                  <a:extLst>
                    <a:ext uri="{9D8B030D-6E8A-4147-A177-3AD203B41FA5}">
                      <a16:colId xmlns:a16="http://schemas.microsoft.com/office/drawing/2014/main" val="1875986637"/>
                    </a:ext>
                  </a:extLst>
                </a:gridCol>
                <a:gridCol w="2008739">
                  <a:extLst>
                    <a:ext uri="{9D8B030D-6E8A-4147-A177-3AD203B41FA5}">
                      <a16:colId xmlns:a16="http://schemas.microsoft.com/office/drawing/2014/main" val="544687112"/>
                    </a:ext>
                  </a:extLst>
                </a:gridCol>
                <a:gridCol w="3405865">
                  <a:extLst>
                    <a:ext uri="{9D8B030D-6E8A-4147-A177-3AD203B41FA5}">
                      <a16:colId xmlns:a16="http://schemas.microsoft.com/office/drawing/2014/main" val="2247689017"/>
                    </a:ext>
                  </a:extLst>
                </a:gridCol>
              </a:tblGrid>
              <a:tr h="676253">
                <a:tc>
                  <a:txBody>
                    <a:bodyPr/>
                    <a:lstStyle/>
                    <a:p>
                      <a:pPr algn="ctr">
                        <a:lnSpc>
                          <a:spcPct val="107000"/>
                        </a:lnSpc>
                        <a:spcAft>
                          <a:spcPts val="800"/>
                        </a:spcAft>
                        <a:buNone/>
                      </a:pP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Категория плательщика</a:t>
                      </a:r>
                    </a:p>
                  </a:txBody>
                  <a:tcPr marL="27560" marR="27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ru-RU" sz="1800" kern="1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Тариф в рамках предельной базы</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7560" marR="27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800"/>
                        </a:spcAft>
                        <a:buNone/>
                      </a:pPr>
                      <a:r>
                        <a:rPr lang="ru-RU" sz="1800" kern="1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Тариф сверх предельной базы</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7560" marR="27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800"/>
                        </a:spcAft>
                        <a:buNone/>
                      </a:pPr>
                      <a:r>
                        <a:rPr lang="ru-RU" sz="1800" kern="1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Условия применения</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7560" marR="27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7535561"/>
                  </a:ext>
                </a:extLst>
              </a:tr>
              <a:tr h="522095">
                <a:tc>
                  <a:txBody>
                    <a:bodyPr/>
                    <a:lstStyle/>
                    <a:p>
                      <a:pPr>
                        <a:lnSpc>
                          <a:spcPct val="107000"/>
                        </a:lnSpc>
                        <a:spcAft>
                          <a:spcPts val="800"/>
                        </a:spcAft>
                        <a:buNone/>
                      </a:pPr>
                      <a:r>
                        <a:rPr lang="ru-RU"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Общий режим (все компании кроме льготников)</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7560" marR="27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800"/>
                        </a:spcAft>
                        <a:buNone/>
                      </a:pPr>
                      <a:r>
                        <a:rPr lang="ru-RU" sz="1800" kern="1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30%</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7560" marR="27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800"/>
                        </a:spcAft>
                        <a:buNone/>
                      </a:pPr>
                      <a:r>
                        <a:rPr lang="ru-RU" sz="1800" kern="1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15,1%</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7560" marR="27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800"/>
                        </a:spcAft>
                        <a:buNone/>
                      </a:pPr>
                      <a:r>
                        <a:rPr lang="ru-RU" sz="1800" kern="1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Без условий</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7560" marR="27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37702143"/>
                  </a:ext>
                </a:extLst>
              </a:tr>
              <a:tr h="792230">
                <a:tc>
                  <a:txBody>
                    <a:bodyPr/>
                    <a:lstStyle/>
                    <a:p>
                      <a:pPr>
                        <a:lnSpc>
                          <a:spcPct val="107000"/>
                        </a:lnSpc>
                        <a:spcAft>
                          <a:spcPts val="800"/>
                        </a:spcAft>
                        <a:buNone/>
                      </a:pPr>
                      <a:r>
                        <a:rPr lang="ru-RU" sz="1800" kern="1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МСП — не из приоритетных отраслей</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7560" marR="27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800"/>
                        </a:spcAft>
                        <a:buNone/>
                      </a:pPr>
                      <a:r>
                        <a:rPr lang="ru-RU"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7560" marR="27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800"/>
                        </a:spcAft>
                        <a:buNone/>
                      </a:pPr>
                      <a:r>
                        <a:rPr lang="ru-RU" sz="1800" kern="1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15,1%</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7560" marR="27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800"/>
                        </a:spcAft>
                        <a:buNone/>
                      </a:pPr>
                      <a:r>
                        <a:rPr lang="ru-RU" sz="1800" kern="1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Пониженный тариф 15% в рамках предельной базы не применяется</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7560" marR="27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65603993"/>
                  </a:ext>
                </a:extLst>
              </a:tr>
              <a:tr h="1532034">
                <a:tc>
                  <a:txBody>
                    <a:bodyPr/>
                    <a:lstStyle/>
                    <a:p>
                      <a:pPr>
                        <a:lnSpc>
                          <a:spcPct val="107000"/>
                        </a:lnSpc>
                        <a:spcAft>
                          <a:spcPts val="800"/>
                        </a:spcAft>
                        <a:buNone/>
                      </a:pPr>
                      <a:r>
                        <a:rPr lang="ru-RU" sz="1800" kern="1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МСП из приоритетных отраслей</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7560" marR="27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lvl="0" indent="0">
                        <a:buSzPts val="1000"/>
                        <a:buFont typeface="Symbol" panose="05050102010706020507" pitchFamily="18" charset="2"/>
                        <a:buChar char=""/>
                        <a:tabLst>
                          <a:tab pos="114300" algn="l"/>
                          <a:tab pos="245745" algn="l"/>
                        </a:tabLst>
                      </a:pPr>
                      <a:r>
                        <a:rPr lang="ru-RU"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30% до 1,5×МРОТ</a:t>
                      </a:r>
                      <a:endParaRPr lang="ru-RU" sz="18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nSpc>
                          <a:spcPct val="107000"/>
                        </a:lnSpc>
                        <a:spcAft>
                          <a:spcPts val="800"/>
                        </a:spcAft>
                        <a:buNone/>
                        <a:tabLst>
                          <a:tab pos="114300" algn="l"/>
                          <a:tab pos="245745" algn="l"/>
                        </a:tabLst>
                      </a:pPr>
                      <a:r>
                        <a:rPr lang="ru-RU"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15% с выплат свыше 1,5 МРОТ</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7560" marR="27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lvl="0" indent="0">
                        <a:buSzPts val="1000"/>
                        <a:buFont typeface="Symbol" panose="05050102010706020507" pitchFamily="18" charset="2"/>
                        <a:buChar char=""/>
                        <a:tabLst>
                          <a:tab pos="144780" algn="l"/>
                          <a:tab pos="243840" algn="l"/>
                        </a:tabLst>
                      </a:pPr>
                      <a:r>
                        <a:rPr lang="ru-RU"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15,1% с выплат в пределах 1,5 МРОТ</a:t>
                      </a:r>
                      <a:endParaRPr lang="ru-RU" sz="18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nSpc>
                          <a:spcPct val="107000"/>
                        </a:lnSpc>
                        <a:spcAft>
                          <a:spcPts val="800"/>
                        </a:spcAft>
                        <a:buNone/>
                      </a:pPr>
                      <a:r>
                        <a:rPr lang="ru-RU"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15% с выплат свыше 1,5 МРОТ</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7560" marR="27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800"/>
                        </a:spcAft>
                        <a:buNone/>
                      </a:pPr>
                      <a:r>
                        <a:rPr lang="ru-RU"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Основной ОКВЭД из перечня + ≥70% профильной выручки</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7560" marR="27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31803486"/>
                  </a:ext>
                </a:extLst>
              </a:tr>
              <a:tr h="1532034">
                <a:tc>
                  <a:txBody>
                    <a:bodyPr/>
                    <a:lstStyle/>
                    <a:p>
                      <a:pPr>
                        <a:lnSpc>
                          <a:spcPct val="107000"/>
                        </a:lnSpc>
                        <a:spcAft>
                          <a:spcPts val="800"/>
                        </a:spcAft>
                        <a:buNone/>
                      </a:pPr>
                      <a:r>
                        <a:rPr lang="ru-RU" sz="1800" kern="1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МСП — обрабатывающее производство</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27560" marR="27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lvl="0" indent="0">
                        <a:buSzPts val="1000"/>
                        <a:buFont typeface="Symbol" panose="05050102010706020507" pitchFamily="18" charset="2"/>
                        <a:buChar char=""/>
                        <a:tabLst>
                          <a:tab pos="175260" algn="l"/>
                        </a:tabLst>
                      </a:pPr>
                      <a:r>
                        <a:rPr lang="ru-RU"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30% с выплат до 1,5×МРОТ</a:t>
                      </a:r>
                      <a:endParaRPr lang="ru-RU" sz="18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tabLst>
                          <a:tab pos="175260" algn="l"/>
                        </a:tabLst>
                      </a:pPr>
                      <a:r>
                        <a:rPr lang="ru-RU"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8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nSpc>
                          <a:spcPct val="107000"/>
                        </a:lnSpc>
                        <a:spcAft>
                          <a:spcPts val="800"/>
                        </a:spcAft>
                        <a:buNone/>
                      </a:pPr>
                      <a:r>
                        <a:rPr lang="ru-RU"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7,6% с выплат свыше 1,5 МРОТ</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7560" marR="27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lvl="0" indent="88900">
                        <a:buSzPts val="1000"/>
                        <a:buFont typeface="Symbol" panose="05050102010706020507" pitchFamily="18" charset="2"/>
                        <a:buChar char=""/>
                        <a:tabLst>
                          <a:tab pos="106680" algn="l"/>
                          <a:tab pos="254635" algn="l"/>
                        </a:tabLst>
                      </a:pPr>
                      <a:r>
                        <a:rPr lang="ru-RU"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15,1% с выплат в пределах 1,5 МРОТ</a:t>
                      </a:r>
                      <a:endParaRPr lang="ru-RU" sz="18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88900">
                        <a:lnSpc>
                          <a:spcPct val="107000"/>
                        </a:lnSpc>
                        <a:spcAft>
                          <a:spcPts val="800"/>
                        </a:spcAft>
                        <a:buNone/>
                        <a:tabLst>
                          <a:tab pos="106680" algn="l"/>
                          <a:tab pos="254635" algn="l"/>
                        </a:tabLst>
                      </a:pPr>
                      <a:r>
                        <a:rPr lang="ru-RU"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7,6% с выплат свыше 1,5 МРОТ</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7560" marR="27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800"/>
                        </a:spcAft>
                        <a:buNone/>
                      </a:pPr>
                      <a:r>
                        <a:rPr lang="ru-RU"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ОКВЭД из перечня, утв. распоряжением от 11.12.2024 № 3689-р + ≥70% профильной выручки</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7560" marR="27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97266694"/>
                  </a:ext>
                </a:extLst>
              </a:tr>
            </a:tbl>
          </a:graphicData>
        </a:graphic>
      </p:graphicFrame>
    </p:spTree>
    <p:extLst>
      <p:ext uri="{BB962C8B-B14F-4D97-AF65-F5344CB8AC3E}">
        <p14:creationId xmlns:p14="http://schemas.microsoft.com/office/powerpoint/2010/main" val="18106147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a:extLst>
              <a:ext uri="{FF2B5EF4-FFF2-40B4-BE49-F238E27FC236}">
                <a16:creationId xmlns:a16="http://schemas.microsoft.com/office/drawing/2014/main" id="{65023C7E-C842-F8FF-C8DF-B4A561DAC25F}"/>
              </a:ext>
            </a:extLst>
          </p:cNvPr>
          <p:cNvGraphicFramePr>
            <a:graphicFrameLocks noGrp="1"/>
          </p:cNvGraphicFramePr>
          <p:nvPr>
            <p:extLst>
              <p:ext uri="{D42A27DB-BD31-4B8C-83A1-F6EECF244321}">
                <p14:modId xmlns:p14="http://schemas.microsoft.com/office/powerpoint/2010/main" val="902311640"/>
              </p:ext>
            </p:extLst>
          </p:nvPr>
        </p:nvGraphicFramePr>
        <p:xfrm>
          <a:off x="2172928" y="1316318"/>
          <a:ext cx="9287107" cy="4358640"/>
        </p:xfrm>
        <a:graphic>
          <a:graphicData uri="http://schemas.openxmlformats.org/drawingml/2006/table">
            <a:tbl>
              <a:tblPr firstRow="1" firstCol="1" bandRow="1"/>
              <a:tblGrid>
                <a:gridCol w="1650503">
                  <a:extLst>
                    <a:ext uri="{9D8B030D-6E8A-4147-A177-3AD203B41FA5}">
                      <a16:colId xmlns:a16="http://schemas.microsoft.com/office/drawing/2014/main" val="3777851464"/>
                    </a:ext>
                  </a:extLst>
                </a:gridCol>
                <a:gridCol w="7636604">
                  <a:extLst>
                    <a:ext uri="{9D8B030D-6E8A-4147-A177-3AD203B41FA5}">
                      <a16:colId xmlns:a16="http://schemas.microsoft.com/office/drawing/2014/main" val="1076610404"/>
                    </a:ext>
                  </a:extLst>
                </a:gridCol>
              </a:tblGrid>
              <a:tr h="370340">
                <a:tc>
                  <a:txBody>
                    <a:bodyPr/>
                    <a:lstStyle/>
                    <a:p>
                      <a:pPr algn="ctr">
                        <a:buNone/>
                      </a:pPr>
                      <a:r>
                        <a:rPr lang="ru-RU" sz="1800" b="1" dirty="0">
                          <a:effectLst/>
                          <a:latin typeface="Times New Roman" panose="02020603050405020304" pitchFamily="18" charset="0"/>
                          <a:ea typeface="Times New Roman" panose="02020603050405020304" pitchFamily="18" charset="0"/>
                        </a:rPr>
                        <a:t>Код ОКВЭД</a:t>
                      </a:r>
                      <a:endParaRPr lang="ru-RU" sz="1800" dirty="0">
                        <a:effectLst/>
                        <a:latin typeface="Times New Roman" panose="02020603050405020304" pitchFamily="18" charset="0"/>
                        <a:ea typeface="Times New Roman" panose="02020603050405020304" pitchFamily="18" charset="0"/>
                      </a:endParaRPr>
                    </a:p>
                  </a:txBody>
                  <a:tcPr marL="57150" marR="57150" marT="57150" marB="5715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ru-RU" sz="1800" b="1">
                          <a:effectLst/>
                          <a:latin typeface="Times New Roman" panose="02020603050405020304" pitchFamily="18" charset="0"/>
                          <a:ea typeface="Times New Roman" panose="02020603050405020304" pitchFamily="18" charset="0"/>
                        </a:rPr>
                        <a:t>Наименование группировки</a:t>
                      </a:r>
                      <a:endParaRPr lang="ru-RU" sz="1800">
                        <a:effectLst/>
                        <a:latin typeface="Times New Roman" panose="02020603050405020304" pitchFamily="18" charset="0"/>
                        <a:ea typeface="Times New Roman" panose="02020603050405020304" pitchFamily="18" charset="0"/>
                      </a:endParaRPr>
                    </a:p>
                  </a:txBody>
                  <a:tcPr marL="57150" marR="57150" marT="57150" marB="5715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8758751"/>
                  </a:ext>
                </a:extLst>
              </a:tr>
              <a:tr h="343887">
                <a:tc>
                  <a:txBody>
                    <a:bodyPr/>
                    <a:lstStyle/>
                    <a:p>
                      <a:pPr algn="ctr">
                        <a:buNone/>
                      </a:pPr>
                      <a:r>
                        <a:rPr lang="ru-RU" sz="1800">
                          <a:effectLst/>
                          <a:latin typeface="Times New Roman" panose="02020603050405020304" pitchFamily="18" charset="0"/>
                          <a:ea typeface="Times New Roman" panose="02020603050405020304" pitchFamily="18" charset="0"/>
                        </a:rPr>
                        <a:t>10.1</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800">
                          <a:effectLst/>
                          <a:latin typeface="Times New Roman" panose="02020603050405020304" pitchFamily="18" charset="0"/>
                          <a:ea typeface="Times New Roman" panose="02020603050405020304" pitchFamily="18" charset="0"/>
                        </a:rPr>
                        <a:t>Переработка и консервирование мяса и мясной пищевой продукции</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80889796"/>
                  </a:ext>
                </a:extLst>
              </a:tr>
              <a:tr h="343887">
                <a:tc>
                  <a:txBody>
                    <a:bodyPr/>
                    <a:lstStyle/>
                    <a:p>
                      <a:pPr algn="ctr">
                        <a:buNone/>
                      </a:pPr>
                      <a:r>
                        <a:rPr lang="ru-RU" sz="1800">
                          <a:effectLst/>
                          <a:latin typeface="Times New Roman" panose="02020603050405020304" pitchFamily="18" charset="0"/>
                          <a:ea typeface="Times New Roman" panose="02020603050405020304" pitchFamily="18" charset="0"/>
                        </a:rPr>
                        <a:t>10.2</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800">
                          <a:effectLst/>
                          <a:latin typeface="Times New Roman" panose="02020603050405020304" pitchFamily="18" charset="0"/>
                          <a:ea typeface="Times New Roman" panose="02020603050405020304" pitchFamily="18" charset="0"/>
                        </a:rPr>
                        <a:t>Переработка и консервирование рыбы, ракообразных и моллюсков</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60770213"/>
                  </a:ext>
                </a:extLst>
              </a:tr>
              <a:tr h="343887">
                <a:tc>
                  <a:txBody>
                    <a:bodyPr/>
                    <a:lstStyle/>
                    <a:p>
                      <a:pPr algn="ctr">
                        <a:buNone/>
                      </a:pPr>
                      <a:r>
                        <a:rPr lang="ru-RU" sz="1800">
                          <a:effectLst/>
                          <a:latin typeface="Times New Roman" panose="02020603050405020304" pitchFamily="18" charset="0"/>
                          <a:ea typeface="Times New Roman" panose="02020603050405020304" pitchFamily="18" charset="0"/>
                        </a:rPr>
                        <a:t>10.3</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800">
                          <a:effectLst/>
                          <a:latin typeface="Times New Roman" panose="02020603050405020304" pitchFamily="18" charset="0"/>
                          <a:ea typeface="Times New Roman" panose="02020603050405020304" pitchFamily="18" charset="0"/>
                        </a:rPr>
                        <a:t>Переработка и консервирование фруктов и овощей</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94725793"/>
                  </a:ext>
                </a:extLst>
              </a:tr>
              <a:tr h="343887">
                <a:tc>
                  <a:txBody>
                    <a:bodyPr/>
                    <a:lstStyle/>
                    <a:p>
                      <a:pPr algn="ctr">
                        <a:buNone/>
                      </a:pPr>
                      <a:r>
                        <a:rPr lang="ru-RU" sz="1800">
                          <a:effectLst/>
                          <a:latin typeface="Times New Roman" panose="02020603050405020304" pitchFamily="18" charset="0"/>
                          <a:ea typeface="Times New Roman" panose="02020603050405020304" pitchFamily="18" charset="0"/>
                        </a:rPr>
                        <a:t>10.4</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800">
                          <a:effectLst/>
                          <a:latin typeface="Times New Roman" panose="02020603050405020304" pitchFamily="18" charset="0"/>
                          <a:ea typeface="Times New Roman" panose="02020603050405020304" pitchFamily="18" charset="0"/>
                        </a:rPr>
                        <a:t>Производство растительных и животных масел и жиров</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94517468"/>
                  </a:ext>
                </a:extLst>
              </a:tr>
              <a:tr h="343887">
                <a:tc>
                  <a:txBody>
                    <a:bodyPr/>
                    <a:lstStyle/>
                    <a:p>
                      <a:pPr algn="ctr">
                        <a:buNone/>
                      </a:pPr>
                      <a:r>
                        <a:rPr lang="ru-RU" sz="1800">
                          <a:effectLst/>
                          <a:latin typeface="Times New Roman" panose="02020603050405020304" pitchFamily="18" charset="0"/>
                          <a:ea typeface="Times New Roman" panose="02020603050405020304" pitchFamily="18" charset="0"/>
                        </a:rPr>
                        <a:t>10.5</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800">
                          <a:effectLst/>
                          <a:latin typeface="Times New Roman" panose="02020603050405020304" pitchFamily="18" charset="0"/>
                          <a:ea typeface="Times New Roman" panose="02020603050405020304" pitchFamily="18" charset="0"/>
                        </a:rPr>
                        <a:t>Производство молочной продукции</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74601617"/>
                  </a:ext>
                </a:extLst>
              </a:tr>
              <a:tr h="518485">
                <a:tc>
                  <a:txBody>
                    <a:bodyPr/>
                    <a:lstStyle/>
                    <a:p>
                      <a:pPr algn="ctr">
                        <a:buNone/>
                      </a:pPr>
                      <a:r>
                        <a:rPr lang="ru-RU" sz="1800">
                          <a:effectLst/>
                          <a:latin typeface="Times New Roman" panose="02020603050405020304" pitchFamily="18" charset="0"/>
                          <a:ea typeface="Times New Roman" panose="02020603050405020304" pitchFamily="18" charset="0"/>
                        </a:rPr>
                        <a:t>10.6</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800">
                          <a:effectLst/>
                          <a:latin typeface="Times New Roman" panose="02020603050405020304" pitchFamily="18" charset="0"/>
                          <a:ea typeface="Times New Roman" panose="02020603050405020304" pitchFamily="18" charset="0"/>
                        </a:rPr>
                        <a:t>Производство продуктов мукомольной и крупяной промышленности, крахмала и крахмалосодержащих продуктов</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4288920"/>
                  </a:ext>
                </a:extLst>
              </a:tr>
              <a:tr h="343887">
                <a:tc>
                  <a:txBody>
                    <a:bodyPr/>
                    <a:lstStyle/>
                    <a:p>
                      <a:pPr algn="ctr">
                        <a:buNone/>
                      </a:pPr>
                      <a:r>
                        <a:rPr lang="ru-RU" sz="1800">
                          <a:effectLst/>
                          <a:latin typeface="Times New Roman" panose="02020603050405020304" pitchFamily="18" charset="0"/>
                          <a:ea typeface="Times New Roman" panose="02020603050405020304" pitchFamily="18" charset="0"/>
                        </a:rPr>
                        <a:t>10.7</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800">
                          <a:effectLst/>
                          <a:latin typeface="Times New Roman" panose="02020603050405020304" pitchFamily="18" charset="0"/>
                          <a:ea typeface="Times New Roman" panose="02020603050405020304" pitchFamily="18" charset="0"/>
                        </a:rPr>
                        <a:t>Производство хлебобулочных и мучных кондитерских изделий</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12393843"/>
                  </a:ext>
                </a:extLst>
              </a:tr>
              <a:tr h="343887">
                <a:tc>
                  <a:txBody>
                    <a:bodyPr/>
                    <a:lstStyle/>
                    <a:p>
                      <a:pPr algn="ctr">
                        <a:buNone/>
                      </a:pPr>
                      <a:r>
                        <a:rPr lang="ru-RU" sz="1800">
                          <a:effectLst/>
                          <a:latin typeface="Times New Roman" panose="02020603050405020304" pitchFamily="18" charset="0"/>
                          <a:ea typeface="Times New Roman" panose="02020603050405020304" pitchFamily="18" charset="0"/>
                        </a:rPr>
                        <a:t>10.8</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800">
                          <a:effectLst/>
                          <a:latin typeface="Times New Roman" panose="02020603050405020304" pitchFamily="18" charset="0"/>
                          <a:ea typeface="Times New Roman" panose="02020603050405020304" pitchFamily="18" charset="0"/>
                        </a:rPr>
                        <a:t>Производство прочих пищевых продуктов</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33557611"/>
                  </a:ext>
                </a:extLst>
              </a:tr>
              <a:tr h="343887">
                <a:tc>
                  <a:txBody>
                    <a:bodyPr/>
                    <a:lstStyle/>
                    <a:p>
                      <a:pPr algn="ctr">
                        <a:buNone/>
                      </a:pPr>
                      <a:r>
                        <a:rPr lang="ru-RU" sz="1800">
                          <a:effectLst/>
                          <a:latin typeface="Times New Roman" panose="02020603050405020304" pitchFamily="18" charset="0"/>
                          <a:ea typeface="Times New Roman" panose="02020603050405020304" pitchFamily="18" charset="0"/>
                        </a:rPr>
                        <a:t>10.9</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800">
                          <a:effectLst/>
                          <a:latin typeface="Times New Roman" panose="02020603050405020304" pitchFamily="18" charset="0"/>
                          <a:ea typeface="Times New Roman" panose="02020603050405020304" pitchFamily="18" charset="0"/>
                        </a:rPr>
                        <a:t>Производство готовых кормов для животных</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47385258"/>
                  </a:ext>
                </a:extLst>
              </a:tr>
              <a:tr h="343887">
                <a:tc>
                  <a:txBody>
                    <a:bodyPr/>
                    <a:lstStyle/>
                    <a:p>
                      <a:pPr algn="ctr">
                        <a:buNone/>
                      </a:pPr>
                      <a:r>
                        <a:rPr lang="ru-RU" sz="1800">
                          <a:effectLst/>
                          <a:latin typeface="Times New Roman" panose="02020603050405020304" pitchFamily="18" charset="0"/>
                          <a:ea typeface="Times New Roman" panose="02020603050405020304" pitchFamily="18" charset="0"/>
                        </a:rPr>
                        <a:t>13.1</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800" dirty="0">
                          <a:effectLst/>
                          <a:latin typeface="Times New Roman" panose="02020603050405020304" pitchFamily="18" charset="0"/>
                          <a:ea typeface="Times New Roman" panose="02020603050405020304" pitchFamily="18" charset="0"/>
                        </a:rPr>
                        <a:t>Подготовка и прядение текстильных волокон</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51067625"/>
                  </a:ext>
                </a:extLst>
              </a:tr>
            </a:tbl>
          </a:graphicData>
        </a:graphic>
      </p:graphicFrame>
      <p:sp>
        <p:nvSpPr>
          <p:cNvPr id="5" name="TextBox 4">
            <a:extLst>
              <a:ext uri="{FF2B5EF4-FFF2-40B4-BE49-F238E27FC236}">
                <a16:creationId xmlns:a16="http://schemas.microsoft.com/office/drawing/2014/main" id="{D9B9F434-4EB9-CE72-AF33-A6CC1FD7E5BF}"/>
              </a:ext>
            </a:extLst>
          </p:cNvPr>
          <p:cNvSpPr txBox="1"/>
          <p:nvPr/>
        </p:nvSpPr>
        <p:spPr>
          <a:xfrm>
            <a:off x="2467896" y="602575"/>
            <a:ext cx="8721213" cy="385362"/>
          </a:xfrm>
          <a:prstGeom prst="rect">
            <a:avLst/>
          </a:prstGeom>
          <a:noFill/>
        </p:spPr>
        <p:txBody>
          <a:bodyPr wrap="square">
            <a:spAutoFit/>
          </a:bodyPr>
          <a:lstStyle/>
          <a:p>
            <a:pPr>
              <a:lnSpc>
                <a:spcPct val="115000"/>
              </a:lnSpc>
              <a:buNone/>
            </a:pPr>
            <a:r>
              <a:rPr lang="ru-RU" b="1" dirty="0">
                <a:effectLst/>
                <a:latin typeface="Times New Roman" panose="02020603050405020304" pitchFamily="18" charset="0"/>
                <a:ea typeface="Times New Roman" panose="02020603050405020304" pitchFamily="18" charset="0"/>
              </a:rPr>
              <a:t>Коды ОКВЭД для МСП сферы обрабатывающих производств</a:t>
            </a:r>
            <a:endParaRPr lang="ru-RU"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881354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34DDDD5-5F5F-D63F-A74F-9BF464888670}"/>
              </a:ext>
            </a:extLst>
          </p:cNvPr>
          <p:cNvSpPr txBox="1"/>
          <p:nvPr/>
        </p:nvSpPr>
        <p:spPr>
          <a:xfrm>
            <a:off x="1661651" y="452284"/>
            <a:ext cx="9773263" cy="3833935"/>
          </a:xfrm>
          <a:prstGeom prst="rect">
            <a:avLst/>
          </a:prstGeom>
          <a:noFill/>
        </p:spPr>
        <p:txBody>
          <a:bodyPr wrap="square">
            <a:spAutoFit/>
          </a:bodyPr>
          <a:lstStyle/>
          <a:p>
            <a:pPr marL="285750" indent="-285750" algn="just">
              <a:lnSpc>
                <a:spcPct val="107000"/>
              </a:lnSpc>
              <a:buFont typeface="Wingdings" panose="05000000000000000000" pitchFamily="2" charset="2"/>
              <a:buChar char="Ø"/>
            </a:pP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Материальная помощь при рождении ребенка в 2026 году от страховых взносов освобождается до 1 000 000 рублей помощи на каждого ребенка в течение первого года после рождения.</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buNone/>
            </a:pP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Льгота применяется также при усыновлении, удочерении и установлении опеки. Основание — п. 16 ст. 1 закона № 227-ФЗ от 23.07.2025.</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buNone/>
            </a:pP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Для сравнения: в 2025 году необлагаемая сумма составляла только 50 000 рублей.</a:t>
            </a:r>
          </a:p>
          <a:p>
            <a:pPr algn="just">
              <a:lnSpc>
                <a:spcPct val="107000"/>
              </a:lnSpc>
              <a:buNone/>
            </a:pPr>
            <a:endParaRPr lang="ru-RU"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lnSpc>
                <a:spcPct val="107000"/>
              </a:lnSpc>
              <a:spcAft>
                <a:spcPts val="800"/>
              </a:spcAft>
              <a:buFont typeface="Wingdings" panose="05000000000000000000" pitchFamily="2" charset="2"/>
              <a:buChar char="Ø"/>
            </a:pPr>
            <a:r>
              <a:rPr lang="ru-RU" sz="1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Фиксированные взносы «за себя». </a:t>
            </a:r>
            <a:r>
              <a:rPr lang="ru-RU"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С 2026 года фиксированный размер страховых взносов ИП составляет 57 390 рублей. Сюда входят взносы на пенсионное и медицинское страхование.</a:t>
            </a:r>
          </a:p>
          <a:p>
            <a:pPr marL="285750" indent="-285750" algn="just">
              <a:lnSpc>
                <a:spcPct val="107000"/>
              </a:lnSpc>
              <a:spcAft>
                <a:spcPts val="800"/>
              </a:spcAft>
              <a:buFont typeface="Wingdings" panose="05000000000000000000" pitchFamily="2" charset="2"/>
              <a:buChar char="Ø"/>
            </a:pPr>
            <a:r>
              <a:rPr lang="ru-RU"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ИП Глава КФХ заполняют в РСВ по году раздел 2.</a:t>
            </a:r>
            <a:r>
              <a:rPr lang="ru-RU"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Сводные данные об обязательствах плательщиков – глав КФХ</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buFont typeface="Wingdings" panose="05000000000000000000" pitchFamily="2" charset="2"/>
              <a:buChar char="Ø"/>
            </a:pP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306056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F47B21-E687-3C2E-59D1-BA2DA5877EF2}"/>
              </a:ext>
            </a:extLst>
          </p:cNvPr>
          <p:cNvSpPr txBox="1"/>
          <p:nvPr/>
        </p:nvSpPr>
        <p:spPr>
          <a:xfrm>
            <a:off x="1396181" y="216309"/>
            <a:ext cx="10520516" cy="5503879"/>
          </a:xfrm>
          <a:prstGeom prst="rect">
            <a:avLst/>
          </a:prstGeom>
          <a:noFill/>
        </p:spPr>
        <p:txBody>
          <a:bodyPr wrap="square">
            <a:spAutoFit/>
          </a:bodyPr>
          <a:lstStyle/>
          <a:p>
            <a:pPr marL="285750" indent="-285750" algn="just">
              <a:lnSpc>
                <a:spcPct val="107000"/>
              </a:lnSpc>
              <a:buFont typeface="Wingdings" panose="05000000000000000000" pitchFamily="2" charset="2"/>
              <a:buChar char="Ø"/>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С 2026 г. если выплаты директору за месяц меньше </a:t>
            </a:r>
            <a:r>
              <a:rPr lang="ru-RU" sz="1600" u="none" strike="noStrike" kern="0" dirty="0">
                <a:effectLst/>
                <a:latin typeface="Times New Roman" panose="02020603050405020304" pitchFamily="18" charset="0"/>
                <a:ea typeface="Times New Roman" panose="02020603050405020304" pitchFamily="18" charset="0"/>
                <a:cs typeface="Times New Roman" panose="02020603050405020304" pitchFamily="18" charset="0"/>
                <a:hlinkClick r:id="rId2" action="ppaction://hlinkfile" tooltip="МРОТ с 01.01.2026 - 27 093 руб.">
                  <a:extLst>
                    <a:ext uri="{A12FA001-AC4F-418D-AE19-62706E023703}">
                      <ahyp:hlinkClr xmlns:ahyp="http://schemas.microsoft.com/office/drawing/2018/hyperlinkcolor" val="tx"/>
                    </a:ext>
                  </a:extLst>
                </a:hlinkClick>
              </a:rPr>
              <a:t>МРОТ</a:t>
            </a: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 то взносы надо начислить с МРОТ. То есть компании, не ведущие деятельность, больше не будут сдавать нулевой РСВ (</a:t>
            </a:r>
            <a:r>
              <a:rPr lang="ru-RU" sz="1600" u="none" strike="noStrike" kern="0" dirty="0">
                <a:effectLst/>
                <a:latin typeface="Times New Roman" panose="02020603050405020304" pitchFamily="18" charset="0"/>
                <a:ea typeface="Times New Roman" panose="02020603050405020304" pitchFamily="18" charset="0"/>
                <a:cs typeface="Times New Roman" panose="02020603050405020304" pitchFamily="18" charset="0"/>
                <a:hlinkClick r:id="rId3" tooltip="&quot;Налоговый кодекс Российской Федерации (часть вторая)&quot; от 05.08.2000 N 117-ФЗ (ред. от 28.11.2025) (с изм. и доп., вступ. в силу с 01.01.2026) ------------ Редакция с изменениями, не вступившими в силу {КонсультантПлюс}">
                  <a:extLst>
                    <a:ext uri="{A12FA001-AC4F-418D-AE19-62706E023703}">
                      <ahyp:hlinkClr xmlns:ahyp="http://schemas.microsoft.com/office/drawing/2018/hyperlinkcolor" val="tx"/>
                    </a:ext>
                  </a:extLst>
                </a:hlinkClick>
              </a:rPr>
              <a:t>ст. 421</a:t>
            </a: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 НК РФ).</a:t>
            </a:r>
          </a:p>
          <a:p>
            <a:pPr algn="just">
              <a:lnSpc>
                <a:spcPct val="107000"/>
              </a:lnSpc>
            </a:pPr>
            <a:r>
              <a:rPr lang="ru-RU" sz="1600" kern="100" dirty="0">
                <a:effectLst/>
                <a:latin typeface="Times New Roman" panose="02020603050405020304" pitchFamily="18" charset="0"/>
                <a:ea typeface="Calibri" panose="020F0502020204030204" pitchFamily="34" charset="0"/>
                <a:cs typeface="Times New Roman" panose="02020603050405020304" pitchFamily="18" charset="0"/>
              </a:rPr>
              <a:t>•	Нововведение касается только коммерческих организаций. Таким образом, все потребительские кооперативы, СНТ, ТСН, различные ассоциации и иные организации, названные в Федеральном законе от 12.01.1996 № 7-ФЗ "О некоммерческих организациях", вправе не платить взносы при отсутствии выплат председателям. </a:t>
            </a:r>
          </a:p>
          <a:p>
            <a:pPr algn="just">
              <a:lnSpc>
                <a:spcPct val="107000"/>
              </a:lnSpc>
            </a:pPr>
            <a:r>
              <a:rPr lang="ru-RU" sz="1600" kern="100" dirty="0">
                <a:effectLst/>
                <a:latin typeface="Times New Roman" panose="02020603050405020304" pitchFamily="18" charset="0"/>
                <a:ea typeface="Calibri" panose="020F0502020204030204" pitchFamily="34" charset="0"/>
                <a:cs typeface="Times New Roman" panose="02020603050405020304" pitchFamily="18" charset="0"/>
              </a:rPr>
              <a:t>•	Используется МРОТ, установленный федеральным законом, а не региональная минимальная зарплата. В 2026 году федеральный МРОТ составит 27 093 руб. (Федеральный закон от 28.11.2025 № 429-ФЗ).</a:t>
            </a:r>
          </a:p>
          <a:p>
            <a:pPr algn="just">
              <a:lnSpc>
                <a:spcPct val="107000"/>
              </a:lnSpc>
            </a:pPr>
            <a:r>
              <a:rPr lang="ru-RU" sz="1600" kern="100" dirty="0">
                <a:effectLst/>
                <a:latin typeface="Times New Roman" panose="02020603050405020304" pitchFamily="18" charset="0"/>
                <a:ea typeface="Calibri" panose="020F0502020204030204" pitchFamily="34" charset="0"/>
                <a:cs typeface="Times New Roman" panose="02020603050405020304" pitchFamily="18" charset="0"/>
              </a:rPr>
              <a:t>•	Если единственный учредитель назначил себя руководителем собственным решением, при этом он не получает зарплату (т. е. ему не производятся никакие выплаты, но могут выплачиваться дивиденды), то в отношении него уплачиваются страховые взносы с базы, равной МРОТ. </a:t>
            </a:r>
          </a:p>
          <a:p>
            <a:pPr algn="just">
              <a:lnSpc>
                <a:spcPct val="107000"/>
              </a:lnSpc>
            </a:pPr>
            <a:r>
              <a:rPr lang="ru-RU" sz="1600" kern="100" dirty="0">
                <a:effectLst/>
                <a:latin typeface="Times New Roman" panose="02020603050405020304" pitchFamily="18" charset="0"/>
                <a:ea typeface="Calibri" panose="020F0502020204030204" pitchFamily="34" charset="0"/>
                <a:cs typeface="Times New Roman" panose="02020603050405020304" pitchFamily="18" charset="0"/>
              </a:rPr>
              <a:t>•	Если руководителю установлено неполное рабочее время (например, 0,1 ставки), то ему необходимо оплачивать это рабочее время, а на сумму оплаты начислять страховые взносы. При этом оплата должна быть не менее 0,1 от размера минимальной региональной зарплаты.</a:t>
            </a:r>
          </a:p>
          <a:p>
            <a:pPr algn="just">
              <a:lnSpc>
                <a:spcPct val="107000"/>
              </a:lnSpc>
            </a:pPr>
            <a:r>
              <a:rPr lang="ru-RU" sz="1600" kern="100" dirty="0">
                <a:effectLst/>
                <a:latin typeface="Times New Roman" panose="02020603050405020304" pitchFamily="18" charset="0"/>
                <a:ea typeface="Calibri" panose="020F0502020204030204" pitchFamily="34" charset="0"/>
                <a:cs typeface="Times New Roman" panose="02020603050405020304" pitchFamily="18" charset="0"/>
              </a:rPr>
              <a:t>•	Отсутствие движения по счетам, а также наличие или отсутствие денежных средств на уплату взносов у организации не имеет значения.</a:t>
            </a:r>
          </a:p>
          <a:p>
            <a:pPr algn="just">
              <a:lnSpc>
                <a:spcPct val="107000"/>
              </a:lnSpc>
            </a:pPr>
            <a:r>
              <a:rPr lang="ru-RU" sz="1600" kern="100" dirty="0">
                <a:effectLst/>
                <a:latin typeface="Times New Roman" panose="02020603050405020304" pitchFamily="18" charset="0"/>
                <a:ea typeface="Calibri" panose="020F0502020204030204" pitchFamily="34" charset="0"/>
                <a:cs typeface="Times New Roman" panose="02020603050405020304" pitchFamily="18" charset="0"/>
              </a:rPr>
              <a:t>В ситуации, когда руководителю выплаты начисляться не будут, возникает вопрос о порядке заполнения расчета по страховым взносам и персонифицированных сведений, поскольку один из ключевых показателей этой отчетности – начисленные суммы. Полагаем, что до появления разъяснений либо внесения изменений в порядок заполнения отчетности эти суммы нужно показывать в качестве начисленных.</a:t>
            </a:r>
          </a:p>
          <a:p>
            <a:pPr algn="just">
              <a:lnSpc>
                <a:spcPct val="107000"/>
              </a:lnSpc>
              <a:spcBef>
                <a:spcPts val="1200"/>
              </a:spcBef>
              <a:spcAft>
                <a:spcPts val="800"/>
              </a:spcAft>
            </a:pP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443751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C437557-CD64-33D7-376B-46EE02CA4832}"/>
              </a:ext>
            </a:extLst>
          </p:cNvPr>
          <p:cNvSpPr txBox="1"/>
          <p:nvPr/>
        </p:nvSpPr>
        <p:spPr>
          <a:xfrm>
            <a:off x="1622323" y="545691"/>
            <a:ext cx="10471354" cy="6216254"/>
          </a:xfrm>
          <a:prstGeom prst="rect">
            <a:avLst/>
          </a:prstGeom>
          <a:noFill/>
        </p:spPr>
        <p:txBody>
          <a:bodyPr wrap="square">
            <a:spAutoFit/>
          </a:bodyPr>
          <a:lstStyle/>
          <a:p>
            <a:pPr marL="171450" indent="-171450" algn="just">
              <a:lnSpc>
                <a:spcPct val="107000"/>
              </a:lnSpc>
              <a:spcAft>
                <a:spcPts val="800"/>
              </a:spcAft>
              <a:buFont typeface="Wingdings" panose="05000000000000000000" pitchFamily="2" charset="2"/>
              <a:buChar char="Ø"/>
            </a:pPr>
            <a:r>
              <a:rPr lang="ru-RU" kern="100" dirty="0">
                <a:effectLst/>
                <a:latin typeface="Times New Roman" panose="02020603050405020304" pitchFamily="18" charset="0"/>
                <a:ea typeface="Calibri" panose="020F0502020204030204" pitchFamily="34" charset="0"/>
                <a:cs typeface="Times New Roman" panose="02020603050405020304" pitchFamily="18" charset="0"/>
              </a:rPr>
              <a:t>С 1 сентября 2026 г. количество уведомлений об исчисленных суммах НДФЛ можно уменьшить (</a:t>
            </a:r>
            <a:r>
              <a:rPr lang="ru-RU" kern="100" dirty="0" err="1">
                <a:effectLst/>
                <a:latin typeface="Times New Roman" panose="02020603050405020304" pitchFamily="18" charset="0"/>
                <a:ea typeface="Calibri" panose="020F0502020204030204" pitchFamily="34" charset="0"/>
                <a:cs typeface="Times New Roman" panose="02020603050405020304" pitchFamily="18" charset="0"/>
              </a:rPr>
              <a:t>пп</a:t>
            </a:r>
            <a:r>
              <a:rPr lang="ru-RU" kern="100" dirty="0">
                <a:effectLst/>
                <a:latin typeface="Times New Roman" panose="02020603050405020304" pitchFamily="18" charset="0"/>
                <a:ea typeface="Calibri" panose="020F0502020204030204" pitchFamily="34" charset="0"/>
                <a:cs typeface="Times New Roman" panose="02020603050405020304" pitchFamily="18" charset="0"/>
              </a:rPr>
              <a:t>. "б" п. 21 ст. 1, ч. 8 ст. 25 Федерального закона от 28.11.2025 N 425-ФЗ). Для этого в одном уведомлении можно отражать суммы НДФЛ отдельно за периоды с 1-го по 22-е и с 23-го по последнее число текущего и каждого будущего месяцев налогового периода. Повторно подавать уведомления за эти периоды нужно, только если сумма фактически исчисленного и удержанного НДФЛ окажется больше заявленной суммы.</a:t>
            </a:r>
          </a:p>
          <a:p>
            <a:pPr marL="342900" lvl="0" indent="-342900">
              <a:lnSpc>
                <a:spcPct val="107000"/>
              </a:lnSpc>
              <a:spcAft>
                <a:spcPts val="800"/>
              </a:spcAft>
              <a:buSzPts val="1000"/>
              <a:buFont typeface="Wingdings" panose="05000000000000000000" pitchFamily="2" charset="2"/>
              <a:buChar char="Ø"/>
              <a:tabLst>
                <a:tab pos="457200" algn="l"/>
              </a:tabLst>
            </a:pP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пониженная ставка НДС 10% не применяется при реализации </a:t>
            </a:r>
            <a:r>
              <a:rPr lang="ru-RU" kern="0" dirty="0" err="1">
                <a:effectLst/>
                <a:latin typeface="Times New Roman" panose="02020603050405020304" pitchFamily="18" charset="0"/>
                <a:ea typeface="Times New Roman" panose="02020603050405020304" pitchFamily="18" charset="0"/>
                <a:cs typeface="Times New Roman" panose="02020603050405020304" pitchFamily="18" charset="0"/>
              </a:rPr>
              <a:t>молокосодержащих</a:t>
            </a: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 продуктов с заменителем молочного жира, спредов и сливочно-растительных топленых смесей. Эти продукты облагаются по общей ставке (</a:t>
            </a:r>
            <a:r>
              <a:rPr lang="ru-RU" u="sng" kern="0"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пп</a:t>
            </a:r>
            <a:r>
              <a:rPr lang="ru-RU"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 "б" п. 8 ст. 2</a:t>
            </a: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 Федерального закона от 28.11.2025 N 425-ФЗ).</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Wingdings" panose="05000000000000000000" pitchFamily="2" charset="2"/>
              <a:buChar char="Ø"/>
              <a:tabLst>
                <a:tab pos="457200" algn="l"/>
              </a:tabLst>
            </a:pP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доходы от предпринимательской деятельности в виде процентов по вкладам (остаткам на счетах) в российских банках, полученные ИП, которые применяют УСН (ЕСХН, АУСН), облагаются НДФЛ.</a:t>
            </a:r>
          </a:p>
          <a:p>
            <a:pPr lvl="0">
              <a:lnSpc>
                <a:spcPct val="107000"/>
              </a:lnSpc>
              <a:spcAft>
                <a:spcPts val="800"/>
              </a:spcAft>
              <a:buSzPts val="1000"/>
              <a:tabLst>
                <a:tab pos="457200" algn="l"/>
              </a:tabLst>
            </a:pP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 Банк удерживает налог автоматически, ИП не подаёт декларацию и не рассчитывает его вручную. Для расчёта применяется общий лимит, привязанный к ключевой ставке ЦБ. Если проценты по всем вкладам в одном банке ниже лимита — налог не взимается. При нескольких банках лимит применяется отдельно. Ставка НДФЛ — 13% или 15% (если суммарные доходы превышают установленный порог). Не учитываются при определении базы доходы по рублёвым счетам, ставка по которым не превышала 1%, и по эскроу-счетам.</a:t>
            </a:r>
          </a:p>
          <a:p>
            <a:pPr marL="342900" lvl="0" indent="-342900">
              <a:lnSpc>
                <a:spcPct val="107000"/>
              </a:lnSpc>
              <a:spcAft>
                <a:spcPts val="800"/>
              </a:spcAft>
              <a:buSzPts val="1000"/>
              <a:buFont typeface="Wingdings" panose="05000000000000000000" pitchFamily="2" charset="2"/>
              <a:buChar char="Ø"/>
              <a:tabLst>
                <a:tab pos="457200" algn="l"/>
              </a:tabLst>
            </a:pP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indent="-171450" algn="just">
              <a:lnSpc>
                <a:spcPct val="107000"/>
              </a:lnSpc>
              <a:spcAft>
                <a:spcPts val="800"/>
              </a:spcAft>
              <a:buFont typeface="Wingdings" panose="05000000000000000000" pitchFamily="2" charset="2"/>
              <a:buChar char="Ø"/>
            </a:pP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923219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57CA34-C69C-E42A-5C06-C277FCC56CBB}"/>
              </a:ext>
            </a:extLst>
          </p:cNvPr>
          <p:cNvSpPr txBox="1"/>
          <p:nvPr/>
        </p:nvSpPr>
        <p:spPr>
          <a:xfrm>
            <a:off x="1956619" y="667368"/>
            <a:ext cx="9556955" cy="4988802"/>
          </a:xfrm>
          <a:prstGeom prst="rect">
            <a:avLst/>
          </a:prstGeom>
          <a:noFill/>
        </p:spPr>
        <p:txBody>
          <a:bodyPr wrap="square">
            <a:spAutoFit/>
          </a:bodyPr>
          <a:lstStyle/>
          <a:p>
            <a:pPr marL="342900" marR="0" lvl="0" indent="-342900" algn="l" defTabSz="457200" rtl="0" eaLnBrk="1" fontAlgn="auto" latinLnBrk="0" hangingPunct="1">
              <a:lnSpc>
                <a:spcPct val="107000"/>
              </a:lnSpc>
              <a:spcBef>
                <a:spcPts val="0"/>
              </a:spcBef>
              <a:spcAft>
                <a:spcPts val="800"/>
              </a:spcAft>
              <a:buClrTx/>
              <a:buSzPts val="1000"/>
              <a:buFont typeface="Wingdings" panose="05000000000000000000" pitchFamily="2" charset="2"/>
              <a:buChar char="Ø"/>
              <a:tabLst>
                <a:tab pos="457200" algn="l"/>
              </a:tabLst>
              <a:defRPr/>
            </a:pPr>
            <a:r>
              <a:rPr kumimoji="0" lang="ru-RU"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перечень расходов, учитываемых при УСН с объектом "доходы минус расходы", становится открытым. При этом расходы определяются по правилам, которые установлены для налога на прибыль (</a:t>
            </a:r>
            <a:r>
              <a:rPr kumimoji="0" lang="ru-RU" b="0" i="0" u="sng" strike="noStrike" kern="0" cap="none" spc="0" normalizeH="0" baseline="0" noProof="0" dirty="0" err="1">
                <a:ln>
                  <a:noFill/>
                </a:ln>
                <a:solidFill>
                  <a:srgbClr val="0000FF"/>
                </a:solidFill>
                <a:effectLst/>
                <a:uLnTx/>
                <a:uFillTx/>
                <a:latin typeface="Times New Roman" panose="02020603050405020304" pitchFamily="18" charset="0"/>
                <a:ea typeface="Times New Roman" panose="02020603050405020304" pitchFamily="18" charset="0"/>
                <a:cs typeface="Times New Roman" panose="02020603050405020304" pitchFamily="18" charset="0"/>
                <a:hlinkClick r:id="rId2"/>
              </a:rPr>
              <a:t>пп</a:t>
            </a:r>
            <a:r>
              <a:rPr kumimoji="0" lang="ru-RU" b="0" i="0" u="sng" strike="noStrike" kern="0" cap="none" spc="0" normalizeH="0" baseline="0" noProof="0" dirty="0">
                <a:ln>
                  <a:noFill/>
                </a:ln>
                <a:solidFill>
                  <a:srgbClr val="0000FF"/>
                </a:solidFill>
                <a:effectLst/>
                <a:uLnTx/>
                <a:uFillTx/>
                <a:latin typeface="Times New Roman" panose="02020603050405020304" pitchFamily="18" charset="0"/>
                <a:ea typeface="Times New Roman" panose="02020603050405020304" pitchFamily="18" charset="0"/>
                <a:cs typeface="Times New Roman" panose="02020603050405020304" pitchFamily="18" charset="0"/>
                <a:hlinkClick r:id="rId2"/>
              </a:rPr>
              <a:t>. "а" п. 101 ст. 2</a:t>
            </a:r>
            <a:r>
              <a:rPr kumimoji="0" lang="ru-RU"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ru-RU" b="0" i="0" u="sng" strike="noStrike" kern="0" cap="none" spc="0" normalizeH="0" baseline="0" noProof="0" dirty="0">
                <a:ln>
                  <a:noFill/>
                </a:ln>
                <a:solidFill>
                  <a:srgbClr val="0000FF"/>
                </a:solidFill>
                <a:effectLst/>
                <a:uLnTx/>
                <a:uFillTx/>
                <a:latin typeface="Times New Roman" panose="02020603050405020304" pitchFamily="18" charset="0"/>
                <a:ea typeface="Times New Roman" panose="02020603050405020304" pitchFamily="18" charset="0"/>
                <a:cs typeface="Times New Roman" panose="02020603050405020304" pitchFamily="18" charset="0"/>
                <a:hlinkClick r:id="rId3"/>
              </a:rPr>
              <a:t>ч. 3 ст. 25</a:t>
            </a:r>
            <a:r>
              <a:rPr kumimoji="0" lang="ru-RU"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Федерального закона от 28.11.2025 N 425-ФЗ);</a:t>
            </a:r>
            <a:endParaRPr kumimoji="0" lang="ru-RU" b="0"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l" defTabSz="457200" rtl="0" eaLnBrk="1" fontAlgn="auto" latinLnBrk="0" hangingPunct="1">
              <a:lnSpc>
                <a:spcPct val="107000"/>
              </a:lnSpc>
              <a:spcBef>
                <a:spcPts val="0"/>
              </a:spcBef>
              <a:spcAft>
                <a:spcPts val="800"/>
              </a:spcAft>
              <a:buClrTx/>
              <a:buSzPts val="1000"/>
              <a:buFont typeface="Wingdings" panose="05000000000000000000" pitchFamily="2" charset="2"/>
              <a:buChar char="Ø"/>
              <a:tabLst>
                <a:tab pos="457200" algn="l"/>
              </a:tabLst>
              <a:defRPr/>
            </a:pPr>
            <a:r>
              <a:rPr kumimoji="0" lang="ru-RU"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Правительство РФ станет регулировать, для кого могут быть установлены региональными властями пониженные ставки налога по УСН. Оно определяет, каким критериям должны отвечать такие налогоплательщики и какие виды деятельности могут осуществлять (</a:t>
            </a:r>
            <a:r>
              <a:rPr kumimoji="0" lang="ru-RU" b="0" i="0" u="sng" strike="noStrike" kern="0" cap="none" spc="0" normalizeH="0" baseline="0" noProof="0" dirty="0">
                <a:ln>
                  <a:noFill/>
                </a:ln>
                <a:solidFill>
                  <a:srgbClr val="0000FF"/>
                </a:solidFill>
                <a:effectLst/>
                <a:uLnTx/>
                <a:uFillTx/>
                <a:latin typeface="Times New Roman" panose="02020603050405020304" pitchFamily="18" charset="0"/>
                <a:ea typeface="Times New Roman" panose="02020603050405020304" pitchFamily="18" charset="0"/>
                <a:cs typeface="Times New Roman" panose="02020603050405020304" pitchFamily="18" charset="0"/>
                <a:hlinkClick r:id="rId4"/>
              </a:rPr>
              <a:t>п. 102 ст. 2</a:t>
            </a:r>
            <a:r>
              <a:rPr kumimoji="0" lang="ru-RU"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ru-RU" b="0" i="0" u="sng" strike="noStrike" kern="0" cap="none" spc="0" normalizeH="0" baseline="0" noProof="0" dirty="0">
                <a:ln>
                  <a:noFill/>
                </a:ln>
                <a:solidFill>
                  <a:srgbClr val="0000FF"/>
                </a:solidFill>
                <a:effectLst/>
                <a:uLnTx/>
                <a:uFillTx/>
                <a:latin typeface="Times New Roman" panose="02020603050405020304" pitchFamily="18" charset="0"/>
                <a:ea typeface="Times New Roman" panose="02020603050405020304" pitchFamily="18" charset="0"/>
                <a:cs typeface="Times New Roman" panose="02020603050405020304" pitchFamily="18" charset="0"/>
                <a:hlinkClick r:id="rId3"/>
              </a:rPr>
              <a:t>ч. 3 ст. 25</a:t>
            </a:r>
            <a:r>
              <a:rPr kumimoji="0" lang="ru-RU"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Федерального закона от 28.11.2025 N 425-ФЗ);</a:t>
            </a:r>
            <a:endParaRPr kumimoji="0" lang="ru-RU" b="0"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l" defTabSz="457200" rtl="0" eaLnBrk="1" fontAlgn="auto" latinLnBrk="0" hangingPunct="1">
              <a:lnSpc>
                <a:spcPct val="107000"/>
              </a:lnSpc>
              <a:spcBef>
                <a:spcPts val="0"/>
              </a:spcBef>
              <a:spcAft>
                <a:spcPts val="800"/>
              </a:spcAft>
              <a:buClrTx/>
              <a:buSzPts val="1000"/>
              <a:buFont typeface="Wingdings" panose="05000000000000000000" pitchFamily="2" charset="2"/>
              <a:buChar char="Ø"/>
              <a:tabLst>
                <a:tab pos="457200" algn="l"/>
              </a:tabLst>
              <a:defRPr/>
            </a:pPr>
            <a:r>
              <a:rPr kumimoji="0" lang="ru-RU"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для применения УСН станут учитывать лимит балансовой стоимости ОС, а не остаточной (</a:t>
            </a:r>
            <a:r>
              <a:rPr kumimoji="0" lang="ru-RU" b="0" i="0" u="sng" strike="noStrike" kern="0" cap="none" spc="0" normalizeH="0" baseline="0" noProof="0" dirty="0" err="1">
                <a:ln>
                  <a:noFill/>
                </a:ln>
                <a:solidFill>
                  <a:srgbClr val="0000FF"/>
                </a:solidFill>
                <a:effectLst/>
                <a:uLnTx/>
                <a:uFillTx/>
                <a:latin typeface="Times New Roman" panose="02020603050405020304" pitchFamily="18" charset="0"/>
                <a:ea typeface="Times New Roman" panose="02020603050405020304" pitchFamily="18" charset="0"/>
                <a:cs typeface="Times New Roman" panose="02020603050405020304" pitchFamily="18" charset="0"/>
                <a:hlinkClick r:id="rId5"/>
              </a:rPr>
              <a:t>пп</a:t>
            </a:r>
            <a:r>
              <a:rPr kumimoji="0" lang="ru-RU" b="0" i="0" u="sng" strike="noStrike" kern="0" cap="none" spc="0" normalizeH="0" baseline="0" noProof="0" dirty="0">
                <a:ln>
                  <a:noFill/>
                </a:ln>
                <a:solidFill>
                  <a:srgbClr val="0000FF"/>
                </a:solidFill>
                <a:effectLst/>
                <a:uLnTx/>
                <a:uFillTx/>
                <a:latin typeface="Times New Roman" panose="02020603050405020304" pitchFamily="18" charset="0"/>
                <a:ea typeface="Times New Roman" panose="02020603050405020304" pitchFamily="18" charset="0"/>
                <a:cs typeface="Times New Roman" panose="02020603050405020304" pitchFamily="18" charset="0"/>
                <a:hlinkClick r:id="rId5"/>
              </a:rPr>
              <a:t>. "б" п. 99 ст. 2</a:t>
            </a:r>
            <a:r>
              <a:rPr kumimoji="0" lang="ru-RU"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ru-RU" b="0" i="0" u="sng" strike="noStrike" kern="0" cap="none" spc="0" normalizeH="0" baseline="0" noProof="0" dirty="0">
                <a:ln>
                  <a:noFill/>
                </a:ln>
                <a:solidFill>
                  <a:srgbClr val="0000FF"/>
                </a:solidFill>
                <a:effectLst/>
                <a:uLnTx/>
                <a:uFillTx/>
                <a:latin typeface="Times New Roman" panose="02020603050405020304" pitchFamily="18" charset="0"/>
                <a:ea typeface="Times New Roman" panose="02020603050405020304" pitchFamily="18" charset="0"/>
                <a:cs typeface="Times New Roman" panose="02020603050405020304" pitchFamily="18" charset="0"/>
                <a:hlinkClick r:id="rId3"/>
              </a:rPr>
              <a:t>ч. 3 ст. 25</a:t>
            </a:r>
            <a:r>
              <a:rPr kumimoji="0" lang="ru-RU"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Федерального закона от 28.11.2025 N 425-ФЗ).</a:t>
            </a:r>
            <a:endParaRPr kumimoji="0" lang="ru-RU" b="0"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ts val="1440"/>
              </a:lnSpc>
              <a:spcBef>
                <a:spcPts val="0"/>
              </a:spcBef>
              <a:spcAft>
                <a:spcPts val="0"/>
              </a:spcAft>
              <a:buClrTx/>
              <a:buSzPts val="1000"/>
              <a:buFont typeface="Wingdings" panose="05000000000000000000" pitchFamily="2" charset="2"/>
              <a:buChar char="Ø"/>
              <a:tabLst>
                <a:tab pos="457200" algn="l"/>
              </a:tabLst>
              <a:defRPr/>
            </a:pPr>
            <a:r>
              <a:rPr kumimoji="0" lang="ru-RU"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С 2026 г. сельхозпроизводители при переходе с ЕСХН на ОСН могут включить в расходы по налогу на прибыль при методе начисления расходы на приобретение товаров и имущественных прав, которые были оплачены, но не признаны при применении ЕСХН. Есть ограничение: учитываются только расходы, которые были оплачены не позднее чем за три года, предшествующих году перехода на ОСН (</a:t>
            </a:r>
            <a:r>
              <a:rPr kumimoji="0" lang="ru-RU" b="0" i="0" u="sng" strike="noStrike" kern="0" cap="none" spc="0" normalizeH="0" baseline="0" noProof="0" dirty="0" err="1">
                <a:ln>
                  <a:noFill/>
                </a:ln>
                <a:solidFill>
                  <a:srgbClr val="0000FF"/>
                </a:solidFill>
                <a:effectLst/>
                <a:uLnTx/>
                <a:uFillTx/>
                <a:latin typeface="Times New Roman" panose="02020603050405020304" pitchFamily="18" charset="0"/>
                <a:ea typeface="Times New Roman" panose="02020603050405020304" pitchFamily="18" charset="0"/>
                <a:cs typeface="Times New Roman" panose="02020603050405020304" pitchFamily="18" charset="0"/>
                <a:hlinkClick r:id="rId6"/>
              </a:rPr>
              <a:t>пп</a:t>
            </a:r>
            <a:r>
              <a:rPr kumimoji="0" lang="ru-RU" b="0" i="0" u="sng" strike="noStrike" kern="0" cap="none" spc="0" normalizeH="0" baseline="0" noProof="0" dirty="0">
                <a:ln>
                  <a:noFill/>
                </a:ln>
                <a:solidFill>
                  <a:srgbClr val="0000FF"/>
                </a:solidFill>
                <a:effectLst/>
                <a:uLnTx/>
                <a:uFillTx/>
                <a:latin typeface="Times New Roman" panose="02020603050405020304" pitchFamily="18" charset="0"/>
                <a:ea typeface="Times New Roman" panose="02020603050405020304" pitchFamily="18" charset="0"/>
                <a:cs typeface="Times New Roman" panose="02020603050405020304" pitchFamily="18" charset="0"/>
                <a:hlinkClick r:id="rId6"/>
              </a:rPr>
              <a:t>. "б" п. 97 ст. 2</a:t>
            </a:r>
            <a:r>
              <a:rPr kumimoji="0" lang="ru-RU"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ru-RU" b="0" i="0" u="sng" strike="noStrike" kern="0" cap="none" spc="0" normalizeH="0" baseline="0" noProof="0" dirty="0">
                <a:ln>
                  <a:noFill/>
                </a:ln>
                <a:solidFill>
                  <a:srgbClr val="0000FF"/>
                </a:solidFill>
                <a:effectLst/>
                <a:uLnTx/>
                <a:uFillTx/>
                <a:latin typeface="Times New Roman" panose="02020603050405020304" pitchFamily="18" charset="0"/>
                <a:ea typeface="Times New Roman" panose="02020603050405020304" pitchFamily="18" charset="0"/>
                <a:cs typeface="Times New Roman" panose="02020603050405020304" pitchFamily="18" charset="0"/>
                <a:hlinkClick r:id="rId3"/>
              </a:rPr>
              <a:t>ч. 3 ст. 25</a:t>
            </a:r>
            <a:r>
              <a:rPr kumimoji="0" lang="ru-RU"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Федерального закона от 28.11.2025 N 425-ФЗ).</a:t>
            </a:r>
          </a:p>
          <a:p>
            <a:pPr marL="342900" marR="0" lvl="0" indent="-342900" algn="just" defTabSz="457200" rtl="0" eaLnBrk="1" fontAlgn="auto" latinLnBrk="0" hangingPunct="1">
              <a:lnSpc>
                <a:spcPts val="1440"/>
              </a:lnSpc>
              <a:spcBef>
                <a:spcPts val="0"/>
              </a:spcBef>
              <a:spcAft>
                <a:spcPts val="0"/>
              </a:spcAft>
              <a:buClrTx/>
              <a:buSzPts val="1000"/>
              <a:buFont typeface="Wingdings" panose="05000000000000000000" pitchFamily="2" charset="2"/>
              <a:buChar char="Ø"/>
              <a:tabLst>
                <a:tab pos="457200" algn="l"/>
              </a:tabLst>
              <a:defRPr/>
            </a:pPr>
            <a:r>
              <a:rPr kumimoji="0" lang="ru-RU" b="0"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ИП в счетах-фактурах должны указывать реквизиты ОГРН. Раньше ИП вписывали в счет-фактуру реквизиты свидетельства о регистрации. Но с 2026 года свидетельства отменили (Закон от 08.08.2024 № 259-ФЗ). </a:t>
            </a:r>
            <a:r>
              <a:rPr kumimoji="0" lang="ru-RU" b="0" i="0" u="none" strike="noStrike" kern="100" cap="none" spc="0" normalizeH="0" baseline="0" noProof="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Поэтому нужно указать ОГРН и дату его присвоения.</a:t>
            </a:r>
            <a:endParaRPr kumimoji="0" lang="ru-RU" b="0"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452237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3FBDB2F-7EBA-1590-E470-E3D5B4CFE742}"/>
              </a:ext>
            </a:extLst>
          </p:cNvPr>
          <p:cNvSpPr txBox="1"/>
          <p:nvPr/>
        </p:nvSpPr>
        <p:spPr>
          <a:xfrm>
            <a:off x="1848463" y="697358"/>
            <a:ext cx="9724105" cy="4230902"/>
          </a:xfrm>
          <a:prstGeom prst="rect">
            <a:avLst/>
          </a:prstGeom>
          <a:noFill/>
        </p:spPr>
        <p:txBody>
          <a:bodyPr wrap="square">
            <a:spAutoFit/>
          </a:bodyPr>
          <a:lstStyle/>
          <a:p>
            <a:pPr marL="171450" indent="-171450" algn="just">
              <a:lnSpc>
                <a:spcPts val="1440"/>
              </a:lnSpc>
              <a:buFont typeface="Wingdings" panose="05000000000000000000" pitchFamily="2" charset="2"/>
              <a:buChar char="Ø"/>
            </a:pPr>
            <a:r>
              <a:rPr lang="ru-RU" dirty="0">
                <a:effectLst/>
                <a:latin typeface="Times New Roman" panose="02020603050405020304" pitchFamily="18" charset="0"/>
                <a:ea typeface="Times New Roman" panose="02020603050405020304" pitchFamily="18" charset="0"/>
                <a:cs typeface="Times New Roman" panose="02020603050405020304" pitchFamily="18" charset="0"/>
              </a:rPr>
              <a:t>С 2026 г. работодателям придется снова выделять РК и ПН (процентная северная надбавка) из среднего заработка, как и настаивала ФНС в 2025 г. </a:t>
            </a:r>
          </a:p>
          <a:p>
            <a:pPr algn="just">
              <a:lnSpc>
                <a:spcPts val="1440"/>
              </a:lnSpc>
            </a:pPr>
            <a:endParaRPr lang="ru-RU"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71450" indent="-171450" algn="just">
              <a:lnSpc>
                <a:spcPts val="1440"/>
              </a:lnSpc>
              <a:buFont typeface="Wingdings" panose="05000000000000000000" pitchFamily="2" charset="2"/>
              <a:buChar char="Ø"/>
            </a:pPr>
            <a:r>
              <a:rPr lang="ru-RU" dirty="0">
                <a:effectLst/>
                <a:latin typeface="Times New Roman" panose="02020603050405020304" pitchFamily="18" charset="0"/>
                <a:ea typeface="Times New Roman" panose="02020603050405020304" pitchFamily="18" charset="0"/>
                <a:cs typeface="Times New Roman" panose="02020603050405020304" pitchFamily="18" charset="0"/>
              </a:rPr>
              <a:t>С доходов нерезидентов из ЕАЭС больше не нужно пересчитывать НДФЛ по ставке 30%.</a:t>
            </a:r>
          </a:p>
          <a:p>
            <a:pPr algn="just">
              <a:lnSpc>
                <a:spcPts val="1440"/>
              </a:lnSpc>
            </a:pPr>
            <a:endParaRPr lang="ru-RU"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71450" indent="-171450" algn="just">
              <a:lnSpc>
                <a:spcPts val="1440"/>
              </a:lnSpc>
              <a:buFont typeface="Wingdings" panose="05000000000000000000" pitchFamily="2" charset="2"/>
              <a:buChar char="Ø"/>
            </a:pPr>
            <a:r>
              <a:rPr lang="ru-RU" dirty="0">
                <a:effectLst/>
                <a:latin typeface="Times New Roman" panose="02020603050405020304" pitchFamily="18" charset="0"/>
                <a:ea typeface="Times New Roman" panose="02020603050405020304" pitchFamily="18" charset="0"/>
                <a:cs typeface="Times New Roman" panose="02020603050405020304" pitchFamily="18" charset="0"/>
              </a:rPr>
              <a:t> Также уточнили порядок применения НДФЛ-вычетов.</a:t>
            </a:r>
          </a:p>
          <a:p>
            <a:pPr lvl="0" algn="just">
              <a:lnSpc>
                <a:spcPts val="1440"/>
              </a:lnSpc>
              <a:buSzPts val="1000"/>
              <a:tabLst>
                <a:tab pos="354013" algn="l"/>
              </a:tabLst>
            </a:pP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Лимит дохода, до которого можно применять вычеты на детей, с 2025 года составляет 450 000 рублей. Минфин ответил, надо ли включать в этот лимит районные коэффициенты и северные надбавки.</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ts val="1440"/>
              </a:lnSpc>
              <a:buNone/>
              <a:tabLst>
                <a:tab pos="354013" algn="l"/>
              </a:tabLst>
            </a:pP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 По правилам 2025 года работодатели рассчитывают НДФЛ:</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ts val="1440"/>
              </a:lnSpc>
              <a:buNone/>
              <a:tabLst>
                <a:tab pos="354013" algn="l"/>
              </a:tabLst>
            </a:pP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 отдельно с зарплаты без климатических надбавок — к этой налоговой базе применяется пятиступенчатая шкала НДФЛ со ставками от 13% до 22% в зависимости от размера дохода (п. 1 ст. 224 НК РФ);</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ts val="1440"/>
              </a:lnSpc>
              <a:buNone/>
              <a:tabLst>
                <a:tab pos="354013" algn="l"/>
              </a:tabLst>
            </a:pP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отдельно с климатических надбавок в виде районного коэффициента и «северных денег» — эти суммы облагаются НДФЛ по двухступенчатой шкале НДФЛ со ставками 13% и 15% (п. 1.2 ст. 224 НК РФ).</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ts val="1440"/>
              </a:lnSpc>
              <a:buNone/>
              <a:tabLst>
                <a:tab pos="354013" algn="l"/>
              </a:tabLst>
            </a:pP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При этом вычеты на детей применяются до месяца, в котором доход физлица с начала года, облагаемый по ставке из п. 1 ст. 224 НК РФ, превысит 450 000 рублей (подп. 4 п. 1 ст. 218 НК РФ).</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ts val="1440"/>
              </a:lnSpc>
              <a:buNone/>
              <a:tabLst>
                <a:tab pos="354013" algn="l"/>
              </a:tabLst>
            </a:pP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 Это значит, лимит дохода для «детских» вычетов рассчитывается нарастающим итогом только по налоговой базе, к которой нужно применять пятиступенчатую шкалу НДФЛ. То есть к зарплате без учета районных коэффициентов и северных надбавок. Это поясняет Минфин в письме от 29.04.25 № 03-04-05/43684.</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88544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a:extLst>
              <a:ext uri="{FF2B5EF4-FFF2-40B4-BE49-F238E27FC236}">
                <a16:creationId xmlns:a16="http://schemas.microsoft.com/office/drawing/2014/main" id="{D6943B44-AEDB-71B5-1CFB-36E6F5CCA868}"/>
              </a:ext>
            </a:extLst>
          </p:cNvPr>
          <p:cNvGraphicFramePr>
            <a:graphicFrameLocks noGrp="1"/>
          </p:cNvGraphicFramePr>
          <p:nvPr>
            <p:extLst>
              <p:ext uri="{D42A27DB-BD31-4B8C-83A1-F6EECF244321}">
                <p14:modId xmlns:p14="http://schemas.microsoft.com/office/powerpoint/2010/main" val="2934906174"/>
              </p:ext>
            </p:extLst>
          </p:nvPr>
        </p:nvGraphicFramePr>
        <p:xfrm>
          <a:off x="2421193" y="743196"/>
          <a:ext cx="8541775" cy="708660"/>
        </p:xfrm>
        <a:graphic>
          <a:graphicData uri="http://schemas.openxmlformats.org/drawingml/2006/table">
            <a:tbl>
              <a:tblPr firstRow="1" firstCol="1" lastRow="1" lastCol="1" bandRow="1" bandCol="1"/>
              <a:tblGrid>
                <a:gridCol w="8541775">
                  <a:extLst>
                    <a:ext uri="{9D8B030D-6E8A-4147-A177-3AD203B41FA5}">
                      <a16:colId xmlns:a16="http://schemas.microsoft.com/office/drawing/2014/main" val="49769742"/>
                    </a:ext>
                  </a:extLst>
                </a:gridCol>
              </a:tblGrid>
              <a:tr h="708660">
                <a:tc>
                  <a:txBody>
                    <a:bodyPr/>
                    <a:lstStyle/>
                    <a:p>
                      <a:pPr>
                        <a:lnSpc>
                          <a:spcPct val="107000"/>
                        </a:lnSpc>
                        <a:spcAft>
                          <a:spcPts val="800"/>
                        </a:spcAft>
                        <a:buNone/>
                      </a:pPr>
                      <a:r>
                        <a:rPr lang="ru-RU" sz="1800" b="1" kern="100" dirty="0">
                          <a:effectLst/>
                          <a:latin typeface="Times New Roman" panose="02020603050405020304" pitchFamily="18" charset="0"/>
                          <a:ea typeface="Calibri" panose="020F0502020204030204" pitchFamily="34" charset="0"/>
                          <a:cs typeface="Times New Roman" panose="02020603050405020304" pitchFamily="18" charset="0"/>
                        </a:rPr>
                        <a:t>ИЗМЕНЕНИЕ ОСНОВНЫХ СПРАВОЧНЫХ ПОКАЗАТЕЛЕЙ НА 2026 Г.</a:t>
                      </a:r>
                    </a:p>
                    <a:p>
                      <a:pPr>
                        <a:lnSpc>
                          <a:spcPct val="115000"/>
                        </a:lnSpc>
                        <a:spcAft>
                          <a:spcPts val="1000"/>
                        </a:spcAft>
                        <a:buNone/>
                      </a:pPr>
                      <a:r>
                        <a:rPr lang="ru-RU" sz="1800" b="1" kern="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800" b="1"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01735075"/>
                  </a:ext>
                </a:extLst>
              </a:tr>
            </a:tbl>
          </a:graphicData>
        </a:graphic>
      </p:graphicFrame>
      <p:sp>
        <p:nvSpPr>
          <p:cNvPr id="7" name="TextBox 6">
            <a:extLst>
              <a:ext uri="{FF2B5EF4-FFF2-40B4-BE49-F238E27FC236}">
                <a16:creationId xmlns:a16="http://schemas.microsoft.com/office/drawing/2014/main" id="{3A63CDFE-01E8-5AE9-F445-E7C6A8A4F790}"/>
              </a:ext>
            </a:extLst>
          </p:cNvPr>
          <p:cNvSpPr txBox="1"/>
          <p:nvPr/>
        </p:nvSpPr>
        <p:spPr>
          <a:xfrm>
            <a:off x="2635045" y="2000866"/>
            <a:ext cx="8436078" cy="1200329"/>
          </a:xfrm>
          <a:prstGeom prst="rect">
            <a:avLst/>
          </a:prstGeom>
          <a:noFill/>
        </p:spPr>
        <p:txBody>
          <a:bodyPr wrap="square">
            <a:spAutoFit/>
          </a:bodyPr>
          <a:lstStyle/>
          <a:p>
            <a:r>
              <a:rPr lang="ru-RU" kern="0" dirty="0">
                <a:effectLst/>
                <a:latin typeface="Times New Roman" panose="02020603050405020304" pitchFamily="18" charset="0"/>
                <a:ea typeface="Times New Roman" panose="02020603050405020304" pitchFamily="18" charset="0"/>
              </a:rPr>
              <a:t>Минимальный размер оплаты труда, </a:t>
            </a:r>
            <a:r>
              <a:rPr lang="ru-RU"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применяемый</a:t>
            </a:r>
            <a:r>
              <a:rPr lang="ru-RU" kern="0" dirty="0">
                <a:effectLst/>
                <a:latin typeface="Times New Roman" panose="02020603050405020304" pitchFamily="18" charset="0"/>
                <a:ea typeface="Times New Roman" panose="02020603050405020304" pitchFamily="18" charset="0"/>
              </a:rPr>
              <a:t> для регулирования оплаты труда и определения размеров пособий по временной нетрудоспособности, по беременности и родам, а также для иных целей обязательного социального страхования</a:t>
            </a:r>
            <a:endParaRPr lang="ru-RU" dirty="0"/>
          </a:p>
        </p:txBody>
      </p:sp>
      <p:graphicFrame>
        <p:nvGraphicFramePr>
          <p:cNvPr id="8" name="Таблица 7">
            <a:extLst>
              <a:ext uri="{FF2B5EF4-FFF2-40B4-BE49-F238E27FC236}">
                <a16:creationId xmlns:a16="http://schemas.microsoft.com/office/drawing/2014/main" id="{8D9C4915-D1A8-68D3-24C8-FE82988C83AD}"/>
              </a:ext>
            </a:extLst>
          </p:cNvPr>
          <p:cNvGraphicFramePr>
            <a:graphicFrameLocks noGrp="1"/>
          </p:cNvGraphicFramePr>
          <p:nvPr>
            <p:extLst>
              <p:ext uri="{D42A27DB-BD31-4B8C-83A1-F6EECF244321}">
                <p14:modId xmlns:p14="http://schemas.microsoft.com/office/powerpoint/2010/main" val="1049430952"/>
              </p:ext>
            </p:extLst>
          </p:nvPr>
        </p:nvGraphicFramePr>
        <p:xfrm>
          <a:off x="2566220" y="3842538"/>
          <a:ext cx="9055972" cy="2327852"/>
        </p:xfrm>
        <a:graphic>
          <a:graphicData uri="http://schemas.openxmlformats.org/drawingml/2006/table">
            <a:tbl>
              <a:tblPr firstRow="1" firstCol="1" bandRow="1"/>
              <a:tblGrid>
                <a:gridCol w="3018657">
                  <a:extLst>
                    <a:ext uri="{9D8B030D-6E8A-4147-A177-3AD203B41FA5}">
                      <a16:colId xmlns:a16="http://schemas.microsoft.com/office/drawing/2014/main" val="115700684"/>
                    </a:ext>
                  </a:extLst>
                </a:gridCol>
                <a:gridCol w="2884313">
                  <a:extLst>
                    <a:ext uri="{9D8B030D-6E8A-4147-A177-3AD203B41FA5}">
                      <a16:colId xmlns:a16="http://schemas.microsoft.com/office/drawing/2014/main" val="3464075563"/>
                    </a:ext>
                  </a:extLst>
                </a:gridCol>
                <a:gridCol w="3153002">
                  <a:extLst>
                    <a:ext uri="{9D8B030D-6E8A-4147-A177-3AD203B41FA5}">
                      <a16:colId xmlns:a16="http://schemas.microsoft.com/office/drawing/2014/main" val="3178221607"/>
                    </a:ext>
                  </a:extLst>
                </a:gridCol>
              </a:tblGrid>
              <a:tr h="1014597">
                <a:tc>
                  <a:txBody>
                    <a:bodyPr/>
                    <a:lstStyle/>
                    <a:p>
                      <a:pPr algn="ct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Срок, с которого установлен минимальный размер оплаты труда </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Сумма минимального размера оплаты труда (руб., в месяц) </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800"/>
                        </a:spcAft>
                        <a:buNone/>
                      </a:pP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Основание </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85833490"/>
                  </a:ext>
                </a:extLst>
              </a:tr>
              <a:tr h="1072012">
                <a:tc>
                  <a:txBody>
                    <a:bodyPr/>
                    <a:lstStyle/>
                    <a:p>
                      <a:pPr marL="176213" indent="0">
                        <a:lnSpc>
                          <a:spcPts val="1440"/>
                        </a:lnSpc>
                        <a:spcAft>
                          <a:spcPts val="800"/>
                        </a:spcAft>
                        <a:buNone/>
                      </a:pPr>
                      <a:endPar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76213" indent="0">
                        <a:lnSpc>
                          <a:spcPts val="144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с 1 января 2026 г. </a:t>
                      </a:r>
                    </a:p>
                    <a:p>
                      <a:pPr marL="176213" indent="0">
                        <a:lnSpc>
                          <a:spcPts val="1440"/>
                        </a:lnSpc>
                        <a:spcAft>
                          <a:spcPts val="800"/>
                        </a:spcAft>
                        <a:buNone/>
                      </a:pP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65113" indent="0">
                        <a:lnSpc>
                          <a:spcPts val="1440"/>
                        </a:lnSpc>
                        <a:spcAft>
                          <a:spcPts val="800"/>
                        </a:spcAft>
                        <a:buNone/>
                      </a:pPr>
                      <a:endPar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65113" indent="0">
                        <a:lnSpc>
                          <a:spcPts val="144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27 093 </a:t>
                      </a:r>
                      <a:endParaRPr lang="ru-RU" sz="1800" b="1"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176213" indent="0">
                        <a:lnSpc>
                          <a:spcPts val="1440"/>
                        </a:lnSpc>
                        <a:spcAft>
                          <a:spcPts val="800"/>
                        </a:spcAft>
                        <a:buNone/>
                      </a:pPr>
                      <a:endPar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76213" indent="0">
                        <a:lnSpc>
                          <a:spcPts val="144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Федеральный </a:t>
                      </a:r>
                      <a:r>
                        <a:rPr lang="ru-RU" sz="180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закон</a:t>
                      </a: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 от 28.11.2025 N 429-ФЗ </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57245672"/>
                  </a:ext>
                </a:extLst>
              </a:tr>
            </a:tbl>
          </a:graphicData>
        </a:graphic>
      </p:graphicFrame>
    </p:spTree>
    <p:extLst>
      <p:ext uri="{BB962C8B-B14F-4D97-AF65-F5344CB8AC3E}">
        <p14:creationId xmlns:p14="http://schemas.microsoft.com/office/powerpoint/2010/main" val="26971170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F94EBA13-1331-40CA-204F-BBA5DACB5393}"/>
              </a:ext>
            </a:extLst>
          </p:cNvPr>
          <p:cNvGraphicFramePr>
            <a:graphicFrameLocks noGrp="1"/>
          </p:cNvGraphicFramePr>
          <p:nvPr>
            <p:extLst>
              <p:ext uri="{D42A27DB-BD31-4B8C-83A1-F6EECF244321}">
                <p14:modId xmlns:p14="http://schemas.microsoft.com/office/powerpoint/2010/main" val="1402740849"/>
              </p:ext>
            </p:extLst>
          </p:nvPr>
        </p:nvGraphicFramePr>
        <p:xfrm>
          <a:off x="2349911" y="1553497"/>
          <a:ext cx="8996514" cy="4241296"/>
        </p:xfrm>
        <a:graphic>
          <a:graphicData uri="http://schemas.openxmlformats.org/drawingml/2006/table">
            <a:tbl>
              <a:tblPr/>
              <a:tblGrid>
                <a:gridCol w="1822125">
                  <a:extLst>
                    <a:ext uri="{9D8B030D-6E8A-4147-A177-3AD203B41FA5}">
                      <a16:colId xmlns:a16="http://schemas.microsoft.com/office/drawing/2014/main" val="4056353496"/>
                    </a:ext>
                  </a:extLst>
                </a:gridCol>
                <a:gridCol w="4043645">
                  <a:extLst>
                    <a:ext uri="{9D8B030D-6E8A-4147-A177-3AD203B41FA5}">
                      <a16:colId xmlns:a16="http://schemas.microsoft.com/office/drawing/2014/main" val="1638243122"/>
                    </a:ext>
                  </a:extLst>
                </a:gridCol>
                <a:gridCol w="1616907">
                  <a:extLst>
                    <a:ext uri="{9D8B030D-6E8A-4147-A177-3AD203B41FA5}">
                      <a16:colId xmlns:a16="http://schemas.microsoft.com/office/drawing/2014/main" val="3389593612"/>
                    </a:ext>
                  </a:extLst>
                </a:gridCol>
                <a:gridCol w="1513837">
                  <a:extLst>
                    <a:ext uri="{9D8B030D-6E8A-4147-A177-3AD203B41FA5}">
                      <a16:colId xmlns:a16="http://schemas.microsoft.com/office/drawing/2014/main" val="3246113544"/>
                    </a:ext>
                  </a:extLst>
                </a:gridCol>
              </a:tblGrid>
              <a:tr h="4241296">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Кемеровская область-Кузбасс</a:t>
                      </a:r>
                      <a:endParaRPr lang="ru-RU"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31763" marR="31763" marT="52255" marB="522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Для коммерческих организаций и индивидуальных предпринимателей (кроме субъектов малого предпринимательства (малых предприятий и микропредприятий), внесенных в Единый реестр субъектов малого и среднего предпринимательства, а также организаций и индивидуальных предпринимателей, осуществляющих свою деятельность в сфере регулируемого ценообразования, для которых основным видом деятельности является оказание жилищных, коммунальных услуг, услуг транспорта (пассажирские перевозки), связи (почтовые услуги) - не ниже 1,2 </a:t>
                      </a:r>
                      <a:r>
                        <a:rPr lang="ru-RU" sz="1600" u="none" strike="noStrike" ker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tooltip="Справочная информация: &quot;Минимальный размер оплаты труда в Российской Федерации&quot; (Материал подготовлен специалистами КонсультантПлюс) {КонсультантПлюс}"/>
                        </a:rPr>
                        <a:t>МРОТ</a:t>
                      </a: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 с начислением </a:t>
                      </a:r>
                      <a:r>
                        <a:rPr lang="ru-RU" sz="1600" u="none" strike="noStrike" ker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tooltip="Справочная информация: &quot;Районные коэффициенты и надбавки&quot; (Материал подготовлен специалистами КонсультантПлюс) {КонсультантПлюс}"/>
                        </a:rPr>
                        <a:t>районного коэффициента</a:t>
                      </a:r>
                      <a:endParaRPr lang="ru-RU"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31763" marR="31763" marT="52255" marB="522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32 511.60</a:t>
                      </a:r>
                      <a:endParaRPr lang="ru-RU" sz="16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(с учетом районного коэффициента </a:t>
                      </a: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42 265.08</a:t>
                      </a: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1763" marR="31763" marT="52255" marB="522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Кузбасское региональное </a:t>
                      </a:r>
                      <a:r>
                        <a:rPr lang="ru-RU" sz="1600" u="none" strike="noStrike"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tooltip="&quot;Кузбасское региональное соглашение между Кемеровским областным союзом организаций профсоюзов &quot;Федерация профсоюзных организаций Кузбасса&quot;, Правительством Кемеровской области - Кузбасса и работодателями Кемеровской области - Кузбасса на 2025 - 2027 годы&quot; "/>
                        </a:rPr>
                        <a:t>соглашение</a:t>
                      </a: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 на 2025 - 2027 годы от </a:t>
                      </a:r>
                      <a:endParaRPr lang="ru-RU" sz="1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1763" marR="31763" marT="52255" marB="522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36566801"/>
                  </a:ext>
                </a:extLst>
              </a:tr>
            </a:tbl>
          </a:graphicData>
        </a:graphic>
      </p:graphicFrame>
    </p:spTree>
    <p:extLst>
      <p:ext uri="{BB962C8B-B14F-4D97-AF65-F5344CB8AC3E}">
        <p14:creationId xmlns:p14="http://schemas.microsoft.com/office/powerpoint/2010/main" val="626039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5D4452-AB96-4480-0019-6E85DCFC997B}"/>
              </a:ext>
            </a:extLst>
          </p:cNvPr>
          <p:cNvSpPr txBox="1"/>
          <p:nvPr/>
        </p:nvSpPr>
        <p:spPr>
          <a:xfrm>
            <a:off x="2438399" y="1072878"/>
            <a:ext cx="8603227" cy="1810752"/>
          </a:xfrm>
          <a:prstGeom prst="rect">
            <a:avLst/>
          </a:prstGeom>
          <a:noFill/>
        </p:spPr>
        <p:txBody>
          <a:bodyPr wrap="square">
            <a:spAutoFit/>
          </a:bodyPr>
          <a:lstStyle/>
          <a:p>
            <a:pPr>
              <a:lnSpc>
                <a:spcPts val="1650"/>
              </a:lnSpc>
              <a:spcAft>
                <a:spcPts val="800"/>
              </a:spcAft>
              <a:buNone/>
            </a:pPr>
            <a:r>
              <a:rPr lang="ru-RU"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Согласно постановлению Правительства Кемеровской области от 14 ноября 2025 года №664, величина прожиточного минимума в регионе на 2026 год составляет:</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ts val="1650"/>
              </a:lnSpc>
              <a:spcBef>
                <a:spcPts val="600"/>
              </a:spcBef>
              <a:spcAft>
                <a:spcPts val="600"/>
              </a:spcAft>
              <a:buSzPts val="1000"/>
              <a:buFont typeface="Symbol" panose="05050102010706020507" pitchFamily="18" charset="2"/>
              <a:buChar char=""/>
              <a:tabLst>
                <a:tab pos="457200" algn="l"/>
              </a:tabLst>
            </a:pPr>
            <a:r>
              <a:rPr lang="ru-RU" b="1"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на душу населения</a:t>
            </a:r>
            <a:r>
              <a:rPr lang="ru-RU"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ru-RU" b="1"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17 234 рубля</a:t>
            </a:r>
            <a:r>
              <a:rPr lang="ru-RU"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kern="1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ts val="1650"/>
              </a:lnSpc>
              <a:spcAft>
                <a:spcPts val="600"/>
              </a:spcAft>
              <a:buSzPts val="1000"/>
              <a:buFont typeface="Symbol" panose="05050102010706020507" pitchFamily="18" charset="2"/>
              <a:buChar char=""/>
              <a:tabLst>
                <a:tab pos="457200" algn="l"/>
              </a:tabLst>
            </a:pPr>
            <a:r>
              <a:rPr lang="ru-RU" b="1"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для трудоспособного населения</a:t>
            </a:r>
            <a:r>
              <a:rPr lang="ru-RU"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ru-RU" b="1"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18 785 рублей</a:t>
            </a:r>
            <a:r>
              <a:rPr lang="ru-RU"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kern="1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ts val="1650"/>
              </a:lnSpc>
              <a:spcAft>
                <a:spcPts val="600"/>
              </a:spcAft>
              <a:buSzPts val="1000"/>
              <a:buFont typeface="Symbol" panose="05050102010706020507" pitchFamily="18" charset="2"/>
              <a:buChar char=""/>
              <a:tabLst>
                <a:tab pos="457200" algn="l"/>
              </a:tabLst>
            </a:pPr>
            <a:r>
              <a:rPr lang="ru-RU" b="1"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для пенсионеров</a:t>
            </a:r>
            <a:r>
              <a:rPr lang="ru-RU"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ru-RU" b="1"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14 821 рубль</a:t>
            </a:r>
            <a:r>
              <a:rPr lang="ru-RU"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kern="1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ts val="1650"/>
              </a:lnSpc>
              <a:spcAft>
                <a:spcPts val="600"/>
              </a:spcAft>
              <a:buSzPts val="1000"/>
              <a:buFont typeface="Symbol" panose="05050102010706020507" pitchFamily="18" charset="2"/>
              <a:buChar char=""/>
              <a:tabLst>
                <a:tab pos="457200" algn="l"/>
              </a:tabLst>
            </a:pPr>
            <a:r>
              <a:rPr lang="ru-RU" b="1"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для детей</a:t>
            </a:r>
            <a:r>
              <a:rPr lang="ru-RU"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ru-RU" b="1"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16 717 рублей</a:t>
            </a:r>
            <a:r>
              <a:rPr lang="ru-RU"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kern="1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092025FF-F6CC-8FD5-6CB0-13537C7B0BC1}"/>
              </a:ext>
            </a:extLst>
          </p:cNvPr>
          <p:cNvSpPr txBox="1"/>
          <p:nvPr/>
        </p:nvSpPr>
        <p:spPr>
          <a:xfrm>
            <a:off x="2113935" y="3879799"/>
            <a:ext cx="9163665" cy="1263166"/>
          </a:xfrm>
          <a:prstGeom prst="rect">
            <a:avLst/>
          </a:prstGeom>
          <a:noFill/>
        </p:spPr>
        <p:txBody>
          <a:bodyPr wrap="square">
            <a:spAutoFit/>
          </a:bodyPr>
          <a:lstStyle/>
          <a:p>
            <a:pPr algn="just">
              <a:lnSpc>
                <a:spcPct val="107000"/>
              </a:lnSpc>
              <a:spcBef>
                <a:spcPts val="1200"/>
              </a:spcBef>
              <a:spcAft>
                <a:spcPts val="800"/>
              </a:spcAft>
              <a:buNone/>
            </a:pPr>
            <a:r>
              <a:rPr lang="ru-RU" b="1" kern="0" dirty="0">
                <a:effectLst/>
                <a:latin typeface="Times New Roman" panose="02020603050405020304" pitchFamily="18" charset="0"/>
                <a:ea typeface="Times New Roman" panose="02020603050405020304" pitchFamily="18" charset="0"/>
                <a:cs typeface="Times New Roman" panose="02020603050405020304" pitchFamily="18" charset="0"/>
              </a:rPr>
              <a:t>Максимальные размеры пособий-2026:</a:t>
            </a: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 по </a:t>
            </a:r>
            <a:r>
              <a:rPr lang="ru-RU" u="none" strike="noStrike"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tooltip="Типовая ситуация: Как оплатить больничный лист (Издательство &quot;Главная книга&quot;, 2025) {КонсультантПлюс}"/>
              </a:rPr>
              <a:t>временной нетрудоспособности</a:t>
            </a: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 - 6 827,40 руб. в день ((2 759 000 руб. + 2 225 000 руб.) / 730 </a:t>
            </a:r>
            <a:r>
              <a:rPr lang="ru-RU" kern="0" dirty="0" err="1">
                <a:effectLst/>
                <a:latin typeface="Times New Roman" panose="02020603050405020304" pitchFamily="18" charset="0"/>
                <a:ea typeface="Times New Roman" panose="02020603050405020304" pitchFamily="18" charset="0"/>
                <a:cs typeface="Times New Roman" panose="02020603050405020304" pitchFamily="18" charset="0"/>
              </a:rPr>
              <a:t>дн</a:t>
            </a: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 по </a:t>
            </a:r>
            <a:r>
              <a:rPr lang="ru-RU" u="none" strike="noStrike"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tooltip="Типовая ситуация: Пособие по беременности и родам: размер и порядок выплаты (Издательство &quot;Главная книга&quot;, 2025) {КонсультантПлюс}"/>
              </a:rPr>
              <a:t>беременности и родам</a:t>
            </a: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 - 955 836 руб. (6 827,40 руб. x 140 </a:t>
            </a:r>
            <a:r>
              <a:rPr lang="ru-RU" kern="0" dirty="0" err="1">
                <a:effectLst/>
                <a:latin typeface="Times New Roman" panose="02020603050405020304" pitchFamily="18" charset="0"/>
                <a:ea typeface="Times New Roman" panose="02020603050405020304" pitchFamily="18" charset="0"/>
                <a:cs typeface="Times New Roman" panose="02020603050405020304" pitchFamily="18" charset="0"/>
              </a:rPr>
              <a:t>дн</a:t>
            </a: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 по </a:t>
            </a:r>
            <a:r>
              <a:rPr lang="ru-RU" u="none" strike="noStrike"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tooltip="Типовая ситуация: Пособие по уходу за ребенком до 1,5 лет: размер и порядок выплаты (Издательство &quot;Главная книга&quot;, 2025) {КонсультантПлюс}"/>
              </a:rPr>
              <a:t>уходу за ребенком</a:t>
            </a: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 - 83 021,18 руб. в месяц (6 827,40 </a:t>
            </a:r>
            <a:r>
              <a:rPr lang="ru-RU" kern="0" dirty="0" err="1">
                <a:effectLst/>
                <a:latin typeface="Times New Roman" panose="02020603050405020304" pitchFamily="18" charset="0"/>
                <a:ea typeface="Times New Roman" panose="02020603050405020304" pitchFamily="18" charset="0"/>
                <a:cs typeface="Times New Roman" panose="02020603050405020304" pitchFamily="18" charset="0"/>
              </a:rPr>
              <a:t>руб</a:t>
            </a: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ru-RU" kern="0" dirty="0" err="1">
                <a:effectLst/>
                <a:latin typeface="Times New Roman" panose="02020603050405020304" pitchFamily="18" charset="0"/>
                <a:ea typeface="Times New Roman" panose="02020603050405020304" pitchFamily="18" charset="0"/>
                <a:cs typeface="Times New Roman" panose="02020603050405020304" pitchFamily="18" charset="0"/>
              </a:rPr>
              <a:t>дн</a:t>
            </a: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 x 30,4 </a:t>
            </a:r>
            <a:r>
              <a:rPr lang="ru-RU" kern="0" dirty="0" err="1">
                <a:effectLst/>
                <a:latin typeface="Times New Roman" panose="02020603050405020304" pitchFamily="18" charset="0"/>
                <a:ea typeface="Times New Roman" panose="02020603050405020304" pitchFamily="18" charset="0"/>
                <a:cs typeface="Times New Roman" panose="02020603050405020304" pitchFamily="18" charset="0"/>
              </a:rPr>
              <a:t>дн</a:t>
            </a:r>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 x 40%).</a:t>
            </a:r>
            <a:endParaRPr lang="ru-RU"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27910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99BBAD7E-6BBF-6079-4F36-00EC3F135BBA}"/>
              </a:ext>
            </a:extLst>
          </p:cNvPr>
          <p:cNvGraphicFramePr>
            <a:graphicFrameLocks noGrp="1"/>
          </p:cNvGraphicFramePr>
          <p:nvPr>
            <p:extLst>
              <p:ext uri="{D42A27DB-BD31-4B8C-83A1-F6EECF244321}">
                <p14:modId xmlns:p14="http://schemas.microsoft.com/office/powerpoint/2010/main" val="212320145"/>
              </p:ext>
            </p:extLst>
          </p:nvPr>
        </p:nvGraphicFramePr>
        <p:xfrm>
          <a:off x="1681316" y="1101213"/>
          <a:ext cx="9492029" cy="4267199"/>
        </p:xfrm>
        <a:graphic>
          <a:graphicData uri="http://schemas.openxmlformats.org/drawingml/2006/table">
            <a:tbl>
              <a:tblPr firstRow="1" firstCol="1" bandRow="1"/>
              <a:tblGrid>
                <a:gridCol w="4837471">
                  <a:extLst>
                    <a:ext uri="{9D8B030D-6E8A-4147-A177-3AD203B41FA5}">
                      <a16:colId xmlns:a16="http://schemas.microsoft.com/office/drawing/2014/main" val="2999359407"/>
                    </a:ext>
                  </a:extLst>
                </a:gridCol>
                <a:gridCol w="4654558">
                  <a:extLst>
                    <a:ext uri="{9D8B030D-6E8A-4147-A177-3AD203B41FA5}">
                      <a16:colId xmlns:a16="http://schemas.microsoft.com/office/drawing/2014/main" val="1704441774"/>
                    </a:ext>
                  </a:extLst>
                </a:gridCol>
              </a:tblGrid>
              <a:tr h="790544">
                <a:tc>
                  <a:txBody>
                    <a:bodyPr/>
                    <a:lstStyle/>
                    <a:p>
                      <a:pPr>
                        <a:lnSpc>
                          <a:spcPct val="107000"/>
                        </a:lnSpc>
                        <a:spcAft>
                          <a:spcPts val="800"/>
                        </a:spcAft>
                        <a:buNone/>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Сумма дохода в 2025 году, руб.</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b="1" kern="0">
                          <a:effectLst/>
                          <a:latin typeface="Times New Roman" panose="02020603050405020304" pitchFamily="18" charset="0"/>
                          <a:ea typeface="Times New Roman" panose="02020603050405020304" pitchFamily="18" charset="0"/>
                          <a:cs typeface="Times New Roman" panose="02020603050405020304" pitchFamily="18" charset="0"/>
                        </a:rPr>
                        <a:t>Варианты выбора</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39695072"/>
                  </a:ext>
                </a:extLst>
              </a:tr>
              <a:tr h="740414">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до 20 000 000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Освобождение от НДС на УСН</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29642574"/>
                  </a:ext>
                </a:extLst>
              </a:tr>
              <a:tr h="1255413">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20 000 001–</a:t>
                      </a: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272 500 000 (с учетом коэффициента дефлятора 250 000 000 * 1,090)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5, 7 либо общие ставки 22 и 10 процентов</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18478873"/>
                  </a:ext>
                </a:extLst>
              </a:tr>
              <a:tr h="740414">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272 500 001- 490 500 000 (450 000 000 * 1,090)</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7 либо общие ставки 22 и 10 процентов</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45830013"/>
                  </a:ext>
                </a:extLst>
              </a:tr>
              <a:tr h="740414">
                <a:tc>
                  <a:txBody>
                    <a:bodyPr/>
                    <a:lstStyle/>
                    <a:p>
                      <a:pPr>
                        <a:lnSpc>
                          <a:spcPct val="10700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Свыше 490 500 000</a:t>
                      </a:r>
                      <a:endParaRPr lang="ru-RU"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Общая 22 (10) процента</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53193800"/>
                  </a:ext>
                </a:extLst>
              </a:tr>
            </a:tbl>
          </a:graphicData>
        </a:graphic>
      </p:graphicFrame>
    </p:spTree>
    <p:extLst>
      <p:ext uri="{BB962C8B-B14F-4D97-AF65-F5344CB8AC3E}">
        <p14:creationId xmlns:p14="http://schemas.microsoft.com/office/powerpoint/2010/main" val="41925417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65988AC3-59DA-6024-88E3-1F7C838C583E}"/>
              </a:ext>
            </a:extLst>
          </p:cNvPr>
          <p:cNvGraphicFramePr>
            <a:graphicFrameLocks noGrp="1"/>
          </p:cNvGraphicFramePr>
          <p:nvPr>
            <p:extLst>
              <p:ext uri="{D42A27DB-BD31-4B8C-83A1-F6EECF244321}">
                <p14:modId xmlns:p14="http://schemas.microsoft.com/office/powerpoint/2010/main" val="2064552363"/>
              </p:ext>
            </p:extLst>
          </p:nvPr>
        </p:nvGraphicFramePr>
        <p:xfrm>
          <a:off x="2477729" y="1189703"/>
          <a:ext cx="9065340" cy="4395020"/>
        </p:xfrm>
        <a:graphic>
          <a:graphicData uri="http://schemas.openxmlformats.org/drawingml/2006/table">
            <a:tbl>
              <a:tblPr firstRow="1" firstCol="1" bandRow="1"/>
              <a:tblGrid>
                <a:gridCol w="3021780">
                  <a:extLst>
                    <a:ext uri="{9D8B030D-6E8A-4147-A177-3AD203B41FA5}">
                      <a16:colId xmlns:a16="http://schemas.microsoft.com/office/drawing/2014/main" val="955128490"/>
                    </a:ext>
                  </a:extLst>
                </a:gridCol>
                <a:gridCol w="3021780">
                  <a:extLst>
                    <a:ext uri="{9D8B030D-6E8A-4147-A177-3AD203B41FA5}">
                      <a16:colId xmlns:a16="http://schemas.microsoft.com/office/drawing/2014/main" val="580617307"/>
                    </a:ext>
                  </a:extLst>
                </a:gridCol>
                <a:gridCol w="3021780">
                  <a:extLst>
                    <a:ext uri="{9D8B030D-6E8A-4147-A177-3AD203B41FA5}">
                      <a16:colId xmlns:a16="http://schemas.microsoft.com/office/drawing/2014/main" val="4285549166"/>
                    </a:ext>
                  </a:extLst>
                </a:gridCol>
              </a:tblGrid>
              <a:tr h="659725">
                <a:tc>
                  <a:txBody>
                    <a:bodyPr/>
                    <a:lstStyle/>
                    <a:p>
                      <a:pPr algn="ctr">
                        <a:lnSpc>
                          <a:spcPct val="10700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Срок, с которого установлена ставка </a:t>
                      </a:r>
                      <a:r>
                        <a:rPr lang="ru-RU" sz="180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&lt;*&gt;</a:t>
                      </a: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Размер ключевой ставки (%, годовых) </a:t>
                      </a:r>
                      <a:endParaRPr lang="ru-RU"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Документ, в котором сообщена ставка </a:t>
                      </a:r>
                      <a:endParaRPr lang="ru-RU"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56850177"/>
                  </a:ext>
                </a:extLst>
              </a:tr>
              <a:tr h="747059">
                <a:tc>
                  <a:txBody>
                    <a:bodyPr/>
                    <a:lstStyle/>
                    <a:p>
                      <a:pPr marL="265113" indent="0">
                        <a:lnSpc>
                          <a:spcPts val="1440"/>
                        </a:lnSpc>
                        <a:spcAft>
                          <a:spcPts val="800"/>
                        </a:spcAft>
                        <a:buNone/>
                      </a:pPr>
                      <a:endPar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65113" indent="0">
                        <a:lnSpc>
                          <a:spcPts val="144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с 27 октября 2025 г. </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176213" indent="0">
                        <a:lnSpc>
                          <a:spcPts val="1440"/>
                        </a:lnSpc>
                        <a:spcAft>
                          <a:spcPts val="800"/>
                        </a:spcAft>
                        <a:buNone/>
                      </a:pPr>
                      <a:endPar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76213" indent="0">
                        <a:lnSpc>
                          <a:spcPts val="144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16,5 </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ts val="1440"/>
                        </a:lnSpc>
                        <a:spcAft>
                          <a:spcPts val="800"/>
                        </a:spcAft>
                        <a:buNone/>
                      </a:pPr>
                      <a:r>
                        <a:rPr lang="ru-RU" sz="1800" u="sng" ker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Информационное сообщение</a:t>
                      </a: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 Банка России от 24.10.2025 </a:t>
                      </a:r>
                      <a:endParaRPr lang="ru-RU"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64209224"/>
                  </a:ext>
                </a:extLst>
              </a:tr>
              <a:tr h="747059">
                <a:tc>
                  <a:txBody>
                    <a:bodyPr/>
                    <a:lstStyle/>
                    <a:p>
                      <a:pPr>
                        <a:lnSpc>
                          <a:spcPts val="144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с 15 сентября 2025 г. </a:t>
                      </a:r>
                      <a:endParaRPr lang="ru-RU"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ts val="144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17 </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ts val="1440"/>
                        </a:lnSpc>
                        <a:spcAft>
                          <a:spcPts val="800"/>
                        </a:spcAft>
                        <a:buNone/>
                      </a:pPr>
                      <a:r>
                        <a:rPr lang="ru-RU" sz="1800" u="sng" ker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Информационное сообщение</a:t>
                      </a: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 Банка России от 12.09.2025 </a:t>
                      </a:r>
                      <a:endParaRPr lang="ru-RU"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27556956"/>
                  </a:ext>
                </a:extLst>
              </a:tr>
              <a:tr h="747059">
                <a:tc>
                  <a:txBody>
                    <a:bodyPr/>
                    <a:lstStyle/>
                    <a:p>
                      <a:pPr>
                        <a:lnSpc>
                          <a:spcPts val="144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с 28 июля 2025 г. </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ts val="1440"/>
                        </a:lnSpc>
                        <a:spcAft>
                          <a:spcPts val="800"/>
                        </a:spcAft>
                        <a:buNone/>
                      </a:pP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18 </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ts val="1440"/>
                        </a:lnSpc>
                        <a:spcAft>
                          <a:spcPts val="800"/>
                        </a:spcAft>
                        <a:buNone/>
                      </a:pPr>
                      <a:r>
                        <a:rPr lang="ru-RU" sz="1800" u="sng" ker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5"/>
                        </a:rPr>
                        <a:t>Информационное сообщение</a:t>
                      </a: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 Банка России от 25.07.2025 </a:t>
                      </a:r>
                      <a:endParaRPr lang="ru-RU"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0186576"/>
                  </a:ext>
                </a:extLst>
              </a:tr>
              <a:tr h="747059">
                <a:tc>
                  <a:txBody>
                    <a:bodyPr/>
                    <a:lstStyle/>
                    <a:p>
                      <a:pPr>
                        <a:lnSpc>
                          <a:spcPts val="144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с 9 июня 2025 г. </a:t>
                      </a:r>
                      <a:endParaRPr lang="ru-RU"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ts val="144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20 </a:t>
                      </a:r>
                      <a:endParaRPr lang="ru-RU"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ts val="1440"/>
                        </a:lnSpc>
                        <a:spcAft>
                          <a:spcPts val="800"/>
                        </a:spcAft>
                        <a:buNone/>
                      </a:pPr>
                      <a:r>
                        <a:rPr lang="ru-RU" sz="1800" u="sng" ker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6"/>
                        </a:rPr>
                        <a:t>Информационное сообщение</a:t>
                      </a: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 Банка России от 06.06.2025 </a:t>
                      </a:r>
                      <a:endParaRPr lang="ru-RU"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4081533"/>
                  </a:ext>
                </a:extLst>
              </a:tr>
              <a:tr h="747059">
                <a:tc>
                  <a:txBody>
                    <a:bodyPr/>
                    <a:lstStyle/>
                    <a:p>
                      <a:pPr>
                        <a:lnSpc>
                          <a:spcPts val="144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с 28 октября 2024 г. </a:t>
                      </a:r>
                      <a:endParaRPr lang="ru-RU"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ts val="1440"/>
                        </a:lnSpc>
                        <a:spcAft>
                          <a:spcPts val="800"/>
                        </a:spcAft>
                        <a:buNone/>
                      </a:pPr>
                      <a:r>
                        <a:rPr lang="ru-RU" sz="1800" kern="0">
                          <a:effectLst/>
                          <a:latin typeface="Times New Roman" panose="02020603050405020304" pitchFamily="18" charset="0"/>
                          <a:ea typeface="Times New Roman" panose="02020603050405020304" pitchFamily="18" charset="0"/>
                          <a:cs typeface="Times New Roman" panose="02020603050405020304" pitchFamily="18" charset="0"/>
                        </a:rPr>
                        <a:t>21 </a:t>
                      </a:r>
                      <a:endParaRPr lang="ru-RU"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ts val="1440"/>
                        </a:lnSpc>
                        <a:spcAft>
                          <a:spcPts val="800"/>
                        </a:spcAft>
                        <a:buNone/>
                      </a:pPr>
                      <a:r>
                        <a:rPr lang="ru-RU" sz="180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7"/>
                        </a:rPr>
                        <a:t>Информационное сообщение</a:t>
                      </a:r>
                      <a:r>
                        <a:rPr lang="ru-RU" sz="1800" kern="0" dirty="0">
                          <a:effectLst/>
                          <a:latin typeface="Times New Roman" panose="02020603050405020304" pitchFamily="18" charset="0"/>
                          <a:ea typeface="Times New Roman" panose="02020603050405020304" pitchFamily="18" charset="0"/>
                          <a:cs typeface="Times New Roman" panose="02020603050405020304" pitchFamily="18" charset="0"/>
                        </a:rPr>
                        <a:t> Банка России от 25.10.2024 </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3507024"/>
                  </a:ext>
                </a:extLst>
              </a:tr>
            </a:tbl>
          </a:graphicData>
        </a:graphic>
      </p:graphicFrame>
    </p:spTree>
    <p:extLst>
      <p:ext uri="{BB962C8B-B14F-4D97-AF65-F5344CB8AC3E}">
        <p14:creationId xmlns:p14="http://schemas.microsoft.com/office/powerpoint/2010/main" val="19917105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46C0500-D793-3FA5-6A0A-2CE7AABE0807}"/>
              </a:ext>
            </a:extLst>
          </p:cNvPr>
          <p:cNvSpPr txBox="1"/>
          <p:nvPr/>
        </p:nvSpPr>
        <p:spPr>
          <a:xfrm>
            <a:off x="2792360" y="970911"/>
            <a:ext cx="8642555" cy="374077"/>
          </a:xfrm>
          <a:prstGeom prst="rect">
            <a:avLst/>
          </a:prstGeom>
          <a:noFill/>
        </p:spPr>
        <p:txBody>
          <a:bodyPr wrap="square">
            <a:spAutoFit/>
          </a:bodyPr>
          <a:lstStyle/>
          <a:p>
            <a:pPr>
              <a:lnSpc>
                <a:spcPct val="107000"/>
              </a:lnSpc>
              <a:spcAft>
                <a:spcPts val="800"/>
              </a:spcAft>
              <a:buNone/>
            </a:pPr>
            <a:r>
              <a:rPr lang="ru-RU" b="1" kern="100" dirty="0">
                <a:effectLst/>
                <a:latin typeface="Times New Roman" panose="02020603050405020304" pitchFamily="18" charset="0"/>
                <a:ea typeface="Calibri" panose="020F0502020204030204" pitchFamily="34" charset="0"/>
                <a:cs typeface="Times New Roman" panose="02020603050405020304" pitchFamily="18" charset="0"/>
              </a:rPr>
              <a:t>ИНВЕНТАРИЗАЦИЯ 2025 Г. ПО НОВЫМ ПРАВИЛАМ.</a:t>
            </a:r>
            <a:endParaRPr lang="ru-RU"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EDD12326-85D4-5776-A0CC-10EEC8AC23A7}"/>
              </a:ext>
            </a:extLst>
          </p:cNvPr>
          <p:cNvSpPr txBox="1"/>
          <p:nvPr/>
        </p:nvSpPr>
        <p:spPr>
          <a:xfrm>
            <a:off x="1514168" y="1895142"/>
            <a:ext cx="10461521" cy="670440"/>
          </a:xfrm>
          <a:prstGeom prst="rect">
            <a:avLst/>
          </a:prstGeom>
          <a:noFill/>
        </p:spPr>
        <p:txBody>
          <a:bodyPr wrap="square">
            <a:spAutoFit/>
          </a:bodyPr>
          <a:lstStyle/>
          <a:p>
            <a:pPr>
              <a:lnSpc>
                <a:spcPct val="107000"/>
              </a:lnSpc>
              <a:spcAft>
                <a:spcPts val="800"/>
              </a:spcAft>
              <a:buNone/>
            </a:pPr>
            <a:r>
              <a:rPr lang="ru-RU" kern="100" dirty="0">
                <a:effectLst/>
                <a:latin typeface="Times New Roman" panose="02020603050405020304" pitchFamily="18" charset="0"/>
                <a:ea typeface="Calibri" panose="020F0502020204030204" pitchFamily="34" charset="0"/>
                <a:cs typeface="Times New Roman" panose="02020603050405020304" pitchFamily="18" charset="0"/>
              </a:rPr>
              <a:t>С 01.03.2025 г. в связи с введением ФСБУ 28/2023 «Инвентаризация», утвержденным приказом Минфина от 13.01.2023 № 4н</a:t>
            </a:r>
            <a:r>
              <a:rPr lang="ru-RU" sz="1200" kern="100" dirty="0">
                <a:latin typeface="Times New Roman" panose="02020603050405020304" pitchFamily="18" charset="0"/>
                <a:ea typeface="Calibri" panose="020F0502020204030204" pitchFamily="34" charset="0"/>
                <a:cs typeface="Times New Roman" panose="02020603050405020304" pitchFamily="18" charset="0"/>
              </a:rPr>
              <a:t> </a:t>
            </a:r>
            <a:r>
              <a:rPr lang="ru-RU" kern="100" dirty="0">
                <a:latin typeface="Times New Roman" panose="02020603050405020304" pitchFamily="18" charset="0"/>
                <a:ea typeface="Calibri" panose="020F0502020204030204" pitchFamily="34" charset="0"/>
                <a:cs typeface="Times New Roman" panose="02020603050405020304" pitchFamily="18" charset="0"/>
              </a:rPr>
              <a:t>утратили силы Методические указания по инвентаризации.</a:t>
            </a:r>
            <a:endParaRPr lang="ru-RU"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E1A7953B-3289-384D-CED4-5AC772A039A4}"/>
              </a:ext>
            </a:extLst>
          </p:cNvPr>
          <p:cNvSpPr txBox="1"/>
          <p:nvPr/>
        </p:nvSpPr>
        <p:spPr>
          <a:xfrm>
            <a:off x="1622323" y="2782529"/>
            <a:ext cx="9556954" cy="385362"/>
          </a:xfrm>
          <a:prstGeom prst="rect">
            <a:avLst/>
          </a:prstGeom>
          <a:noFill/>
        </p:spPr>
        <p:txBody>
          <a:bodyPr wrap="square">
            <a:spAutoFit/>
          </a:bodyPr>
          <a:lstStyle/>
          <a:p>
            <a:pPr>
              <a:lnSpc>
                <a:spcPct val="115000"/>
              </a:lnSpc>
              <a:buNone/>
            </a:pPr>
            <a:r>
              <a:rPr lang="ru-RU" b="1" dirty="0">
                <a:effectLst/>
                <a:latin typeface="Times New Roman" panose="02020603050405020304" pitchFamily="18" charset="0"/>
                <a:ea typeface="Times New Roman" panose="02020603050405020304" pitchFamily="18" charset="0"/>
              </a:rPr>
              <a:t>Что изменилось в правилах инвентаризации после перехода на ФСБУ 28/2023</a:t>
            </a:r>
            <a:endParaRPr lang="ru-RU" dirty="0">
              <a:effectLst/>
              <a:latin typeface="Times New Roman" panose="02020603050405020304" pitchFamily="18" charset="0"/>
              <a:ea typeface="Times New Roman" panose="02020603050405020304" pitchFamily="18" charset="0"/>
            </a:endParaRPr>
          </a:p>
        </p:txBody>
      </p:sp>
      <p:graphicFrame>
        <p:nvGraphicFramePr>
          <p:cNvPr id="8" name="Таблица 7">
            <a:extLst>
              <a:ext uri="{FF2B5EF4-FFF2-40B4-BE49-F238E27FC236}">
                <a16:creationId xmlns:a16="http://schemas.microsoft.com/office/drawing/2014/main" id="{8F12FB2F-E313-BD65-D6AE-2480FF4943E0}"/>
              </a:ext>
            </a:extLst>
          </p:cNvPr>
          <p:cNvGraphicFramePr>
            <a:graphicFrameLocks noGrp="1"/>
          </p:cNvGraphicFramePr>
          <p:nvPr>
            <p:extLst>
              <p:ext uri="{D42A27DB-BD31-4B8C-83A1-F6EECF244321}">
                <p14:modId xmlns:p14="http://schemas.microsoft.com/office/powerpoint/2010/main" val="502659952"/>
              </p:ext>
            </p:extLst>
          </p:nvPr>
        </p:nvGraphicFramePr>
        <p:xfrm>
          <a:off x="1514168" y="3236079"/>
          <a:ext cx="10245213" cy="3505200"/>
        </p:xfrm>
        <a:graphic>
          <a:graphicData uri="http://schemas.openxmlformats.org/drawingml/2006/table">
            <a:tbl>
              <a:tblPr firstRow="1" firstCol="1" bandRow="1"/>
              <a:tblGrid>
                <a:gridCol w="2784389">
                  <a:extLst>
                    <a:ext uri="{9D8B030D-6E8A-4147-A177-3AD203B41FA5}">
                      <a16:colId xmlns:a16="http://schemas.microsoft.com/office/drawing/2014/main" val="446911584"/>
                    </a:ext>
                  </a:extLst>
                </a:gridCol>
                <a:gridCol w="3213288">
                  <a:extLst>
                    <a:ext uri="{9D8B030D-6E8A-4147-A177-3AD203B41FA5}">
                      <a16:colId xmlns:a16="http://schemas.microsoft.com/office/drawing/2014/main" val="2385503589"/>
                    </a:ext>
                  </a:extLst>
                </a:gridCol>
                <a:gridCol w="4247536">
                  <a:extLst>
                    <a:ext uri="{9D8B030D-6E8A-4147-A177-3AD203B41FA5}">
                      <a16:colId xmlns:a16="http://schemas.microsoft.com/office/drawing/2014/main" val="3734542872"/>
                    </a:ext>
                  </a:extLst>
                </a:gridCol>
              </a:tblGrid>
              <a:tr h="0">
                <a:tc>
                  <a:txBody>
                    <a:bodyPr/>
                    <a:lstStyle/>
                    <a:p>
                      <a:pPr>
                        <a:buNone/>
                      </a:pPr>
                      <a:r>
                        <a:rPr lang="ru-RU" sz="1400" b="1">
                          <a:effectLst/>
                          <a:latin typeface="Times New Roman" panose="02020603050405020304" pitchFamily="18" charset="0"/>
                          <a:ea typeface="Times New Roman" panose="02020603050405020304" pitchFamily="18" charset="0"/>
                        </a:rPr>
                        <a:t>Что изменилось</a:t>
                      </a:r>
                      <a:endParaRPr lang="ru-RU" sz="1400">
                        <a:effectLst/>
                        <a:latin typeface="Times New Roman" panose="02020603050405020304" pitchFamily="18" charset="0"/>
                        <a:ea typeface="Times New Roman" panose="02020603050405020304" pitchFamily="18" charset="0"/>
                      </a:endParaRPr>
                    </a:p>
                  </a:txBody>
                  <a:tcPr marL="57150" marR="57150" marT="57150" marB="5715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400" b="1">
                          <a:effectLst/>
                          <a:latin typeface="Times New Roman" panose="02020603050405020304" pitchFamily="18" charset="0"/>
                          <a:ea typeface="Times New Roman" panose="02020603050405020304" pitchFamily="18" charset="0"/>
                        </a:rPr>
                        <a:t>Суть изменений</a:t>
                      </a:r>
                      <a:endParaRPr lang="ru-RU" sz="1400">
                        <a:effectLst/>
                        <a:latin typeface="Times New Roman" panose="02020603050405020304" pitchFamily="18" charset="0"/>
                        <a:ea typeface="Times New Roman" panose="02020603050405020304" pitchFamily="18" charset="0"/>
                      </a:endParaRPr>
                    </a:p>
                  </a:txBody>
                  <a:tcPr marL="57150" marR="57150" marT="57150" marB="5715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400" b="1">
                          <a:effectLst/>
                          <a:latin typeface="Times New Roman" panose="02020603050405020304" pitchFamily="18" charset="0"/>
                          <a:ea typeface="Times New Roman" panose="02020603050405020304" pitchFamily="18" charset="0"/>
                        </a:rPr>
                        <a:t>Как применять</a:t>
                      </a:r>
                      <a:endParaRPr lang="ru-RU" sz="1400">
                        <a:effectLst/>
                        <a:latin typeface="Times New Roman" panose="02020603050405020304" pitchFamily="18" charset="0"/>
                        <a:ea typeface="Times New Roman" panose="02020603050405020304" pitchFamily="18" charset="0"/>
                      </a:endParaRPr>
                    </a:p>
                  </a:txBody>
                  <a:tcPr marL="57150" marR="57150" marT="57150" marB="5715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35286580"/>
                  </a:ext>
                </a:extLst>
              </a:tr>
              <a:tr h="0">
                <a:tc>
                  <a:txBody>
                    <a:bodyPr/>
                    <a:lstStyle/>
                    <a:p>
                      <a:pPr>
                        <a:buNone/>
                      </a:pPr>
                      <a:r>
                        <a:rPr lang="ru-RU" sz="1400">
                          <a:effectLst/>
                          <a:latin typeface="Times New Roman" panose="02020603050405020304" pitchFamily="18" charset="0"/>
                          <a:ea typeface="Times New Roman" panose="02020603050405020304" pitchFamily="18" charset="0"/>
                        </a:rPr>
                        <a:t>Утратили силу Методические указания по инвентаризации (</a:t>
                      </a:r>
                      <a:r>
                        <a:rPr lang="ru-RU" sz="1400" u="sng">
                          <a:solidFill>
                            <a:srgbClr val="0000FF"/>
                          </a:solidFill>
                          <a:effectLst/>
                          <a:latin typeface="Times New Roman" panose="02020603050405020304" pitchFamily="18" charset="0"/>
                          <a:ea typeface="Times New Roman" panose="02020603050405020304" pitchFamily="18" charset="0"/>
                          <a:hlinkClick r:id="rId2"/>
                        </a:rPr>
                        <a:t>приказ Минфина от 27.04.2023 № 189</a:t>
                      </a:r>
                      <a:r>
                        <a:rPr lang="ru-RU" sz="1400">
                          <a:effectLst/>
                          <a:latin typeface="Times New Roman" panose="02020603050405020304" pitchFamily="18" charset="0"/>
                          <a:ea typeface="Times New Roman" panose="02020603050405020304" pitchFamily="18" charset="0"/>
                        </a:rPr>
                        <a:t>)</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400" dirty="0">
                          <a:effectLst/>
                          <a:latin typeface="Times New Roman" panose="02020603050405020304" pitchFamily="18" charset="0"/>
                          <a:ea typeface="Times New Roman" panose="02020603050405020304" pitchFamily="18" charset="0"/>
                        </a:rPr>
                        <a:t>Все правила по инвентаризации с 1 апреля установлены </a:t>
                      </a:r>
                      <a:r>
                        <a:rPr lang="ru-RU" sz="1400" u="sng" dirty="0">
                          <a:solidFill>
                            <a:srgbClr val="0000FF"/>
                          </a:solidFill>
                          <a:effectLst/>
                          <a:latin typeface="Times New Roman" panose="02020603050405020304" pitchFamily="18" charset="0"/>
                          <a:ea typeface="Times New Roman" panose="02020603050405020304" pitchFamily="18" charset="0"/>
                          <a:hlinkClick r:id="rId3"/>
                        </a:rPr>
                        <a:t>ФСБУ 28/2023</a:t>
                      </a:r>
                      <a:r>
                        <a:rPr lang="ru-RU" sz="1400" dirty="0">
                          <a:effectLst/>
                          <a:latin typeface="Times New Roman" panose="02020603050405020304" pitchFamily="18" charset="0"/>
                          <a:ea typeface="Times New Roman" panose="02020603050405020304" pitchFamily="18" charset="0"/>
                        </a:rPr>
                        <a:t>.</a:t>
                      </a:r>
                    </a:p>
                    <a:p>
                      <a:pPr>
                        <a:buNone/>
                      </a:pPr>
                      <a:r>
                        <a:rPr lang="ru-RU" sz="1400" dirty="0">
                          <a:effectLst/>
                          <a:latin typeface="Times New Roman" panose="02020603050405020304" pitchFamily="18" charset="0"/>
                          <a:ea typeface="Times New Roman" panose="02020603050405020304" pitchFamily="18" charset="0"/>
                        </a:rPr>
                        <a:t>Положение по ведению бухгалтерского учета и отчетности применяется в части, не противоречащей ФСБУ</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400">
                          <a:effectLst/>
                          <a:latin typeface="Times New Roman" panose="02020603050405020304" pitchFamily="18" charset="0"/>
                          <a:ea typeface="Times New Roman" panose="02020603050405020304" pitchFamily="18" charset="0"/>
                        </a:rPr>
                        <a:t>В учетной политике и во всех документах по инвентаризации, включая акты, описи, ведомости и т. д., нужно исключить упоминание методических указаний</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71236809"/>
                  </a:ext>
                </a:extLst>
              </a:tr>
              <a:tr h="0">
                <a:tc>
                  <a:txBody>
                    <a:bodyPr/>
                    <a:lstStyle/>
                    <a:p>
                      <a:pPr>
                        <a:buNone/>
                      </a:pPr>
                      <a:r>
                        <a:rPr lang="ru-RU" sz="1400">
                          <a:effectLst/>
                          <a:latin typeface="Times New Roman" panose="02020603050405020304" pitchFamily="18" charset="0"/>
                          <a:ea typeface="Times New Roman" panose="02020603050405020304" pitchFamily="18" charset="0"/>
                        </a:rPr>
                        <a:t>Скорректировали случаи обязательной инвентаризации</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400">
                          <a:effectLst/>
                          <a:latin typeface="Times New Roman" panose="02020603050405020304" pitchFamily="18" charset="0"/>
                          <a:ea typeface="Times New Roman" panose="02020603050405020304" pitchFamily="18" charset="0"/>
                        </a:rPr>
                        <a:t>Инвентаризация стала обязательной не только при передаче в аренду и продаже активов, но и при их возврате, передаче в управление, безвозмездное пользование, а также при отчуждении. Исключение: передача и возврат активов — обычная деятельность компании</a:t>
                      </a:r>
                      <a:br>
                        <a:rPr lang="ru-RU" sz="1400">
                          <a:effectLst/>
                          <a:latin typeface="Times New Roman" panose="02020603050405020304" pitchFamily="18" charset="0"/>
                          <a:ea typeface="Times New Roman" panose="02020603050405020304" pitchFamily="18" charset="0"/>
                        </a:rPr>
                      </a:br>
                      <a:r>
                        <a:rPr lang="ru-RU" sz="1400">
                          <a:effectLst/>
                          <a:latin typeface="Times New Roman" panose="02020603050405020304" pitchFamily="18" charset="0"/>
                          <a:ea typeface="Times New Roman" panose="02020603050405020304" pitchFamily="18" charset="0"/>
                        </a:rPr>
                        <a:t>(</a:t>
                      </a:r>
                      <a:r>
                        <a:rPr lang="ru-RU" sz="1400" u="sng">
                          <a:solidFill>
                            <a:srgbClr val="0000FF"/>
                          </a:solidFill>
                          <a:effectLst/>
                          <a:latin typeface="Times New Roman" panose="02020603050405020304" pitchFamily="18" charset="0"/>
                          <a:ea typeface="Times New Roman" panose="02020603050405020304" pitchFamily="18" charset="0"/>
                          <a:hlinkClick r:id="rId4"/>
                        </a:rPr>
                        <a:t>подп. «б» п. 15 ФСБУ 28/2023</a:t>
                      </a:r>
                      <a:r>
                        <a:rPr lang="ru-RU" sz="1400">
                          <a:effectLst/>
                          <a:latin typeface="Times New Roman" panose="02020603050405020304" pitchFamily="18" charset="0"/>
                          <a:ea typeface="Times New Roman" panose="02020603050405020304" pitchFamily="18" charset="0"/>
                        </a:rPr>
                        <a:t>)</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400" dirty="0">
                          <a:effectLst/>
                          <a:latin typeface="Times New Roman" panose="02020603050405020304" pitchFamily="18" charset="0"/>
                          <a:ea typeface="Times New Roman" panose="02020603050405020304" pitchFamily="18" charset="0"/>
                        </a:rPr>
                        <a:t>Уточните в положении об инвентаризации перечень случаев, когда она проводится, и порядок. Это нужно, чтобы не проводить инвентаризацию при каждой продаже</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47671549"/>
                  </a:ext>
                </a:extLst>
              </a:tr>
            </a:tbl>
          </a:graphicData>
        </a:graphic>
      </p:graphicFrame>
    </p:spTree>
    <p:extLst>
      <p:ext uri="{BB962C8B-B14F-4D97-AF65-F5344CB8AC3E}">
        <p14:creationId xmlns:p14="http://schemas.microsoft.com/office/powerpoint/2010/main" val="20330770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BF77A618-4812-37E7-AB58-73BF3D79D561}"/>
              </a:ext>
            </a:extLst>
          </p:cNvPr>
          <p:cNvGraphicFramePr>
            <a:graphicFrameLocks noGrp="1"/>
          </p:cNvGraphicFramePr>
          <p:nvPr>
            <p:extLst>
              <p:ext uri="{D42A27DB-BD31-4B8C-83A1-F6EECF244321}">
                <p14:modId xmlns:p14="http://schemas.microsoft.com/office/powerpoint/2010/main" val="2577359746"/>
              </p:ext>
            </p:extLst>
          </p:nvPr>
        </p:nvGraphicFramePr>
        <p:xfrm>
          <a:off x="1700982" y="845574"/>
          <a:ext cx="9803632" cy="5543468"/>
        </p:xfrm>
        <a:graphic>
          <a:graphicData uri="http://schemas.openxmlformats.org/drawingml/2006/table">
            <a:tbl>
              <a:tblPr firstRow="1" firstCol="1" bandRow="1"/>
              <a:tblGrid>
                <a:gridCol w="3061795">
                  <a:extLst>
                    <a:ext uri="{9D8B030D-6E8A-4147-A177-3AD203B41FA5}">
                      <a16:colId xmlns:a16="http://schemas.microsoft.com/office/drawing/2014/main" val="111192234"/>
                    </a:ext>
                  </a:extLst>
                </a:gridCol>
                <a:gridCol w="2847862">
                  <a:extLst>
                    <a:ext uri="{9D8B030D-6E8A-4147-A177-3AD203B41FA5}">
                      <a16:colId xmlns:a16="http://schemas.microsoft.com/office/drawing/2014/main" val="1169147589"/>
                    </a:ext>
                  </a:extLst>
                </a:gridCol>
                <a:gridCol w="3893975">
                  <a:extLst>
                    <a:ext uri="{9D8B030D-6E8A-4147-A177-3AD203B41FA5}">
                      <a16:colId xmlns:a16="http://schemas.microsoft.com/office/drawing/2014/main" val="3200577510"/>
                    </a:ext>
                  </a:extLst>
                </a:gridCol>
              </a:tblGrid>
              <a:tr h="1907458">
                <a:tc>
                  <a:txBody>
                    <a:bodyPr/>
                    <a:lstStyle/>
                    <a:p>
                      <a:pPr>
                        <a:buNone/>
                      </a:pPr>
                      <a:r>
                        <a:rPr lang="ru-RU" sz="1400">
                          <a:effectLst/>
                          <a:latin typeface="Times New Roman" panose="02020603050405020304" pitchFamily="18" charset="0"/>
                          <a:ea typeface="Times New Roman" panose="02020603050405020304" pitchFamily="18" charset="0"/>
                        </a:rPr>
                        <a:t>Разрешили использовать альтернативные способы проверки (</a:t>
                      </a:r>
                      <a:r>
                        <a:rPr lang="ru-RU" sz="1400" u="sng">
                          <a:solidFill>
                            <a:srgbClr val="0000FF"/>
                          </a:solidFill>
                          <a:effectLst/>
                          <a:latin typeface="Times New Roman" panose="02020603050405020304" pitchFamily="18" charset="0"/>
                          <a:ea typeface="Times New Roman" panose="02020603050405020304" pitchFamily="18" charset="0"/>
                          <a:hlinkClick r:id="rId2"/>
                        </a:rPr>
                        <a:t>подп. «а» п. 4 ФСБУ 28/2023</a:t>
                      </a:r>
                      <a:r>
                        <a:rPr lang="ru-RU" sz="1400">
                          <a:effectLst/>
                          <a:latin typeface="Times New Roman" panose="02020603050405020304" pitchFamily="18" charset="0"/>
                          <a:ea typeface="Times New Roman" panose="02020603050405020304" pitchFamily="18" charset="0"/>
                        </a:rPr>
                        <a:t>)</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400">
                          <a:effectLst/>
                          <a:latin typeface="Times New Roman" panose="02020603050405020304" pitchFamily="18" charset="0"/>
                          <a:ea typeface="Times New Roman" panose="02020603050405020304" pitchFamily="18" charset="0"/>
                        </a:rPr>
                        <a:t>К традиционным способам проверки, таким как подсчет, взвешивание, обмер и т. д., добавили альтернативные способы. Например, фото- и видеосъемку, если доступ к объектам затруднен</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400">
                          <a:effectLst/>
                          <a:latin typeface="Times New Roman" panose="02020603050405020304" pitchFamily="18" charset="0"/>
                          <a:ea typeface="Times New Roman" panose="02020603050405020304" pitchFamily="18" charset="0"/>
                        </a:rPr>
                        <a:t>В учетной политике и положении об инвентаризации предусмотрите альтернативные способы проверки. Важно определить, какие объекты будете проверять в особом порядке и как фиксировать результат проверки</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8949624"/>
                  </a:ext>
                </a:extLst>
              </a:tr>
              <a:tr h="3561442">
                <a:tc>
                  <a:txBody>
                    <a:bodyPr/>
                    <a:lstStyle/>
                    <a:p>
                      <a:pPr>
                        <a:buNone/>
                      </a:pPr>
                      <a:r>
                        <a:rPr lang="ru-RU" sz="1400">
                          <a:effectLst/>
                          <a:latin typeface="Times New Roman" panose="02020603050405020304" pitchFamily="18" charset="0"/>
                          <a:ea typeface="Times New Roman" panose="02020603050405020304" pitchFamily="18" charset="0"/>
                        </a:rPr>
                        <a:t>Уточнили случаи, когда не нужно создавать инвентаризационную комиссию</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400">
                          <a:effectLst/>
                          <a:latin typeface="Times New Roman" panose="02020603050405020304" pitchFamily="18" charset="0"/>
                          <a:ea typeface="Times New Roman" panose="02020603050405020304" pitchFamily="18" charset="0"/>
                        </a:rPr>
                        <a:t>Инвентаризационную комиссию не нужно создавать, если инвентаризацию проводят лица, в чьи обязанности она входит. Таких случаев три:</a:t>
                      </a:r>
                    </a:p>
                    <a:p>
                      <a:pPr marL="342900" lvl="0" indent="-342900">
                        <a:spcAft>
                          <a:spcPts val="515"/>
                        </a:spcAft>
                        <a:buSzPts val="1000"/>
                        <a:buFont typeface="Symbol" panose="05050102010706020507" pitchFamily="18" charset="2"/>
                        <a:buChar char=""/>
                        <a:tabLst>
                          <a:tab pos="457200" algn="l"/>
                        </a:tabLst>
                      </a:pPr>
                      <a:r>
                        <a:rPr lang="ru-RU" sz="1400">
                          <a:effectLst/>
                          <a:latin typeface="Times New Roman" panose="02020603050405020304" pitchFamily="18" charset="0"/>
                          <a:ea typeface="Times New Roman" panose="02020603050405020304" pitchFamily="18" charset="0"/>
                        </a:rPr>
                        <a:t>руководитель один или вместе с главбухом являются единственными сотрудниками;</a:t>
                      </a:r>
                    </a:p>
                    <a:p>
                      <a:pPr marL="342900" lvl="0" indent="-342900">
                        <a:spcAft>
                          <a:spcPts val="515"/>
                        </a:spcAft>
                        <a:buSzPts val="1000"/>
                        <a:buFont typeface="Symbol" panose="05050102010706020507" pitchFamily="18" charset="2"/>
                        <a:buChar char=""/>
                        <a:tabLst>
                          <a:tab pos="457200" algn="l"/>
                        </a:tabLst>
                      </a:pPr>
                      <a:r>
                        <a:rPr lang="ru-RU" sz="1400">
                          <a:effectLst/>
                          <a:latin typeface="Times New Roman" panose="02020603050405020304" pitchFamily="18" charset="0"/>
                          <a:ea typeface="Times New Roman" panose="02020603050405020304" pitchFamily="18" charset="0"/>
                        </a:rPr>
                        <a:t>по договору инвентаризацию проводит аудиторская компания или индивидуальный аудитор;</a:t>
                      </a:r>
                    </a:p>
                    <a:p>
                      <a:pPr marL="342900" lvl="0" indent="-342900">
                        <a:spcAft>
                          <a:spcPts val="515"/>
                        </a:spcAft>
                        <a:buSzPts val="1000"/>
                        <a:buFont typeface="Symbol" panose="05050102010706020507" pitchFamily="18" charset="2"/>
                        <a:buChar char=""/>
                        <a:tabLst>
                          <a:tab pos="457200" algn="l"/>
                        </a:tabLst>
                      </a:pPr>
                      <a:r>
                        <a:rPr lang="ru-RU" sz="1400">
                          <a:effectLst/>
                          <a:latin typeface="Times New Roman" panose="02020603050405020304" pitchFamily="18" charset="0"/>
                          <a:ea typeface="Times New Roman" panose="02020603050405020304" pitchFamily="18" charset="0"/>
                        </a:rPr>
                        <a:t>по уставу инвентаризация поручена ревизионной комиссии</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400" dirty="0">
                          <a:effectLst/>
                          <a:latin typeface="Times New Roman" panose="02020603050405020304" pitchFamily="18" charset="0"/>
                          <a:ea typeface="Times New Roman" panose="02020603050405020304" pitchFamily="18" charset="0"/>
                        </a:rPr>
                        <a:t>Уточните формулировки в положении об инвентаризации в зависимости от основания, по которому не будет создаваться инвентаризационная комиссия. Например, нужно возложить обязанность проведения инвентаризации на аудитора, если принято такое решение</a:t>
                      </a: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62456508"/>
                  </a:ext>
                </a:extLst>
              </a:tr>
            </a:tbl>
          </a:graphicData>
        </a:graphic>
      </p:graphicFrame>
    </p:spTree>
    <p:extLst>
      <p:ext uri="{BB962C8B-B14F-4D97-AF65-F5344CB8AC3E}">
        <p14:creationId xmlns:p14="http://schemas.microsoft.com/office/powerpoint/2010/main" val="17507232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FCCBD8C5-C1EC-4FF1-D2C1-6E4AE3E46A67}"/>
              </a:ext>
            </a:extLst>
          </p:cNvPr>
          <p:cNvGraphicFramePr>
            <a:graphicFrameLocks noGrp="1"/>
          </p:cNvGraphicFramePr>
          <p:nvPr>
            <p:extLst>
              <p:ext uri="{D42A27DB-BD31-4B8C-83A1-F6EECF244321}">
                <p14:modId xmlns:p14="http://schemas.microsoft.com/office/powerpoint/2010/main" val="3109756646"/>
              </p:ext>
            </p:extLst>
          </p:nvPr>
        </p:nvGraphicFramePr>
        <p:xfrm>
          <a:off x="1533831" y="1022555"/>
          <a:ext cx="9930581" cy="5157777"/>
        </p:xfrm>
        <a:graphic>
          <a:graphicData uri="http://schemas.openxmlformats.org/drawingml/2006/table">
            <a:tbl>
              <a:tblPr firstRow="1" firstCol="1" bandRow="1"/>
              <a:tblGrid>
                <a:gridCol w="3101442">
                  <a:extLst>
                    <a:ext uri="{9D8B030D-6E8A-4147-A177-3AD203B41FA5}">
                      <a16:colId xmlns:a16="http://schemas.microsoft.com/office/drawing/2014/main" val="3896511730"/>
                    </a:ext>
                  </a:extLst>
                </a:gridCol>
                <a:gridCol w="2884740">
                  <a:extLst>
                    <a:ext uri="{9D8B030D-6E8A-4147-A177-3AD203B41FA5}">
                      <a16:colId xmlns:a16="http://schemas.microsoft.com/office/drawing/2014/main" val="3639576098"/>
                    </a:ext>
                  </a:extLst>
                </a:gridCol>
                <a:gridCol w="3944399">
                  <a:extLst>
                    <a:ext uri="{9D8B030D-6E8A-4147-A177-3AD203B41FA5}">
                      <a16:colId xmlns:a16="http://schemas.microsoft.com/office/drawing/2014/main" val="1621410381"/>
                    </a:ext>
                  </a:extLst>
                </a:gridCol>
              </a:tblGrid>
              <a:tr h="3320660">
                <a:tc>
                  <a:txBody>
                    <a:bodyPr/>
                    <a:lstStyle/>
                    <a:p>
                      <a:pPr>
                        <a:buNone/>
                      </a:pPr>
                      <a:r>
                        <a:rPr lang="ru-RU" sz="1400">
                          <a:effectLst/>
                          <a:latin typeface="Times New Roman" panose="02020603050405020304" pitchFamily="18" charset="0"/>
                          <a:ea typeface="Times New Roman" panose="02020603050405020304" pitchFamily="18" charset="0"/>
                        </a:rPr>
                        <a:t>Установили даты инвентаризации для отдельных случаев</a:t>
                      </a:r>
                    </a:p>
                  </a:txBody>
                  <a:tcPr marL="90293" marR="90293" marT="45146" marB="45146">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400">
                          <a:effectLst/>
                          <a:latin typeface="Times New Roman" panose="02020603050405020304" pitchFamily="18" charset="0"/>
                          <a:ea typeface="Times New Roman" panose="02020603050405020304" pitchFamily="18" charset="0"/>
                        </a:rPr>
                        <a:t>Прописали, на какую дату проводить инвентаризацию, кроме как при составлении отчетности и передаче дел. Так, инвентаризацию проводят:</a:t>
                      </a:r>
                    </a:p>
                    <a:p>
                      <a:pPr marL="342900" lvl="0" indent="-342900">
                        <a:spcAft>
                          <a:spcPts val="515"/>
                        </a:spcAft>
                        <a:buSzPts val="1000"/>
                        <a:buFont typeface="Symbol" panose="05050102010706020507" pitchFamily="18" charset="2"/>
                        <a:buChar char=""/>
                        <a:tabLst>
                          <a:tab pos="457200" algn="l"/>
                        </a:tabLst>
                      </a:pPr>
                      <a:r>
                        <a:rPr lang="ru-RU" sz="1400">
                          <a:effectLst/>
                          <a:latin typeface="Times New Roman" panose="02020603050405020304" pitchFamily="18" charset="0"/>
                          <a:ea typeface="Times New Roman" panose="02020603050405020304" pitchFamily="18" charset="0"/>
                        </a:rPr>
                        <a:t>перед передачей третьим лицам или возвратом;</a:t>
                      </a:r>
                    </a:p>
                    <a:p>
                      <a:pPr marL="342900" lvl="0" indent="-342900">
                        <a:spcAft>
                          <a:spcPts val="515"/>
                        </a:spcAft>
                        <a:buSzPts val="1000"/>
                        <a:buFont typeface="Symbol" panose="05050102010706020507" pitchFamily="18" charset="2"/>
                        <a:buChar char=""/>
                        <a:tabLst>
                          <a:tab pos="457200" algn="l"/>
                        </a:tabLst>
                      </a:pPr>
                      <a:r>
                        <a:rPr lang="ru-RU" sz="1400">
                          <a:effectLst/>
                          <a:latin typeface="Times New Roman" panose="02020603050405020304" pitchFamily="18" charset="0"/>
                          <a:ea typeface="Times New Roman" panose="02020603050405020304" pitchFamily="18" charset="0"/>
                        </a:rPr>
                        <a:t>по факту предъявления требования коллектива;</a:t>
                      </a:r>
                    </a:p>
                    <a:p>
                      <a:pPr marL="342900" lvl="0" indent="-342900">
                        <a:spcAft>
                          <a:spcPts val="515"/>
                        </a:spcAft>
                        <a:buSzPts val="1000"/>
                        <a:buFont typeface="Symbol" panose="05050102010706020507" pitchFamily="18" charset="2"/>
                        <a:buChar char=""/>
                        <a:tabLst>
                          <a:tab pos="457200" algn="l"/>
                        </a:tabLst>
                      </a:pPr>
                      <a:r>
                        <a:rPr lang="ru-RU" sz="1400">
                          <a:effectLst/>
                          <a:latin typeface="Times New Roman" panose="02020603050405020304" pitchFamily="18" charset="0"/>
                          <a:ea typeface="Times New Roman" panose="02020603050405020304" pitchFamily="18" charset="0"/>
                        </a:rPr>
                        <a:t>по факту обнаружения порчи или иных фактов;</a:t>
                      </a:r>
                    </a:p>
                    <a:p>
                      <a:pPr marL="342900" lvl="0" indent="-342900">
                        <a:spcAft>
                          <a:spcPts val="515"/>
                        </a:spcAft>
                        <a:buSzPts val="1000"/>
                        <a:buFont typeface="Symbol" panose="05050102010706020507" pitchFamily="18" charset="2"/>
                        <a:buChar char=""/>
                        <a:tabLst>
                          <a:tab pos="457200" algn="l"/>
                        </a:tabLst>
                      </a:pPr>
                      <a:r>
                        <a:rPr lang="ru-RU" sz="1400">
                          <a:effectLst/>
                          <a:latin typeface="Times New Roman" panose="02020603050405020304" pitchFamily="18" charset="0"/>
                          <a:ea typeface="Times New Roman" panose="02020603050405020304" pitchFamily="18" charset="0"/>
                        </a:rPr>
                        <a:t>перед составлением передаточного акта или разделительного/ликвидационного баланса</a:t>
                      </a:r>
                    </a:p>
                  </a:txBody>
                  <a:tcPr marL="90293" marR="90293" marT="45146" marB="45146">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400" dirty="0">
                          <a:effectLst/>
                          <a:latin typeface="Times New Roman" panose="02020603050405020304" pitchFamily="18" charset="0"/>
                          <a:ea typeface="Times New Roman" panose="02020603050405020304" pitchFamily="18" charset="0"/>
                        </a:rPr>
                        <a:t>Уточните положение об инвентаризации в части сроков — скорректируйте или допишите их, если они не были прописаны. Конкретные сроки устанавливает руководитель (</a:t>
                      </a:r>
                      <a:r>
                        <a:rPr lang="ru-RU" sz="1400" u="sng" dirty="0">
                          <a:solidFill>
                            <a:srgbClr val="0000FF"/>
                          </a:solidFill>
                          <a:effectLst/>
                          <a:latin typeface="Times New Roman" panose="02020603050405020304" pitchFamily="18" charset="0"/>
                          <a:ea typeface="Times New Roman" panose="02020603050405020304" pitchFamily="18" charset="0"/>
                          <a:hlinkClick r:id="rId2"/>
                        </a:rPr>
                        <a:t>п. 16–17 ФСБУ 28/2023</a:t>
                      </a:r>
                      <a:r>
                        <a:rPr lang="ru-RU" sz="1400" dirty="0">
                          <a:effectLst/>
                          <a:latin typeface="Times New Roman" panose="02020603050405020304" pitchFamily="18" charset="0"/>
                          <a:ea typeface="Times New Roman" panose="02020603050405020304" pitchFamily="18" charset="0"/>
                        </a:rPr>
                        <a:t>)</a:t>
                      </a:r>
                    </a:p>
                  </a:txBody>
                  <a:tcPr marL="90293" marR="90293" marT="45146" marB="45146">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82668585"/>
                  </a:ext>
                </a:extLst>
              </a:tr>
              <a:tr h="1676585">
                <a:tc>
                  <a:txBody>
                    <a:bodyPr/>
                    <a:lstStyle/>
                    <a:p>
                      <a:pPr>
                        <a:buNone/>
                      </a:pPr>
                      <a:r>
                        <a:rPr lang="ru-RU" sz="1400">
                          <a:effectLst/>
                          <a:latin typeface="Times New Roman" panose="02020603050405020304" pitchFamily="18" charset="0"/>
                          <a:ea typeface="Times New Roman" panose="02020603050405020304" pitchFamily="18" charset="0"/>
                        </a:rPr>
                        <a:t>Изменили способ оценки излишков</a:t>
                      </a:r>
                    </a:p>
                  </a:txBody>
                  <a:tcPr marL="90293" marR="90293" marT="45146" marB="45146">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400">
                          <a:effectLst/>
                          <a:latin typeface="Times New Roman" panose="02020603050405020304" pitchFamily="18" charset="0"/>
                          <a:ea typeface="Times New Roman" panose="02020603050405020304" pitchFamily="18" charset="0"/>
                        </a:rPr>
                        <a:t>Вместо рыночной стоимости излишки оцениваются по справедливой стоимости, либо по балансовой стоимости, либо по балансовой стоимости аналогичных активов (</a:t>
                      </a:r>
                      <a:r>
                        <a:rPr lang="ru-RU" sz="1400" u="sng">
                          <a:solidFill>
                            <a:srgbClr val="0000FF"/>
                          </a:solidFill>
                          <a:effectLst/>
                          <a:latin typeface="Times New Roman" panose="02020603050405020304" pitchFamily="18" charset="0"/>
                          <a:ea typeface="Times New Roman" panose="02020603050405020304" pitchFamily="18" charset="0"/>
                          <a:hlinkClick r:id="rId3"/>
                        </a:rPr>
                        <a:t>подп. «а» п. 11 ФСБУ 28/2023</a:t>
                      </a:r>
                      <a:r>
                        <a:rPr lang="ru-RU" sz="1400">
                          <a:effectLst/>
                          <a:latin typeface="Times New Roman" panose="02020603050405020304" pitchFamily="18" charset="0"/>
                          <a:ea typeface="Times New Roman" panose="02020603050405020304" pitchFamily="18" charset="0"/>
                        </a:rPr>
                        <a:t>)</a:t>
                      </a:r>
                    </a:p>
                  </a:txBody>
                  <a:tcPr marL="90293" marR="90293" marT="45146" marB="45146">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ru-RU" sz="1400" dirty="0">
                          <a:effectLst/>
                          <a:latin typeface="Times New Roman" panose="02020603050405020304" pitchFamily="18" charset="0"/>
                          <a:ea typeface="Times New Roman" panose="02020603050405020304" pitchFamily="18" charset="0"/>
                        </a:rPr>
                        <a:t>Скорректируйте положение об инвентаризации, если в нем осталось упоминание об оценке излишков по рыночной стоимости. Такая оценка для безвозмездно полученного имущества прописана в </a:t>
                      </a:r>
                      <a:r>
                        <a:rPr lang="ru-RU" sz="1400" u="sng" dirty="0">
                          <a:solidFill>
                            <a:srgbClr val="0000FF"/>
                          </a:solidFill>
                          <a:effectLst/>
                          <a:latin typeface="Times New Roman" panose="02020603050405020304" pitchFamily="18" charset="0"/>
                          <a:ea typeface="Times New Roman" panose="02020603050405020304" pitchFamily="18" charset="0"/>
                          <a:hlinkClick r:id="rId4"/>
                        </a:rPr>
                        <a:t>пункте 15 ФСБУ 5/2019</a:t>
                      </a:r>
                      <a:r>
                        <a:rPr lang="ru-RU" sz="1400" dirty="0">
                          <a:effectLst/>
                          <a:latin typeface="Times New Roman" panose="02020603050405020304" pitchFamily="18" charset="0"/>
                          <a:ea typeface="Times New Roman" panose="02020603050405020304" pitchFamily="18" charset="0"/>
                        </a:rPr>
                        <a:t> по запасам и в </a:t>
                      </a:r>
                      <a:r>
                        <a:rPr lang="ru-RU" sz="1400" u="sng" dirty="0">
                          <a:solidFill>
                            <a:srgbClr val="0000FF"/>
                          </a:solidFill>
                          <a:effectLst/>
                          <a:latin typeface="Times New Roman" panose="02020603050405020304" pitchFamily="18" charset="0"/>
                          <a:ea typeface="Times New Roman" panose="02020603050405020304" pitchFamily="18" charset="0"/>
                          <a:hlinkClick r:id="rId5"/>
                        </a:rPr>
                        <a:t>пункте 14 ФСБУ 6/2020</a:t>
                      </a:r>
                      <a:r>
                        <a:rPr lang="ru-RU" sz="1400" dirty="0">
                          <a:effectLst/>
                          <a:latin typeface="Times New Roman" panose="02020603050405020304" pitchFamily="18" charset="0"/>
                          <a:ea typeface="Times New Roman" panose="02020603050405020304" pitchFamily="18" charset="0"/>
                        </a:rPr>
                        <a:t> — по основным средствам</a:t>
                      </a:r>
                    </a:p>
                  </a:txBody>
                  <a:tcPr marL="90293" marR="90293" marT="45146" marB="45146">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33959310"/>
                  </a:ext>
                </a:extLst>
              </a:tr>
            </a:tbl>
          </a:graphicData>
        </a:graphic>
      </p:graphicFrame>
    </p:spTree>
    <p:extLst>
      <p:ext uri="{BB962C8B-B14F-4D97-AF65-F5344CB8AC3E}">
        <p14:creationId xmlns:p14="http://schemas.microsoft.com/office/powerpoint/2010/main" val="23920045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6C736B8-1ED5-7281-9713-D2C0FEB1729A}"/>
              </a:ext>
            </a:extLst>
          </p:cNvPr>
          <p:cNvSpPr txBox="1"/>
          <p:nvPr/>
        </p:nvSpPr>
        <p:spPr>
          <a:xfrm>
            <a:off x="1730477" y="707923"/>
            <a:ext cx="9350478" cy="2146934"/>
          </a:xfrm>
          <a:prstGeom prst="rect">
            <a:avLst/>
          </a:prstGeom>
          <a:noFill/>
        </p:spPr>
        <p:txBody>
          <a:bodyPr wrap="square">
            <a:spAutoFit/>
          </a:bodyPr>
          <a:lstStyle/>
          <a:p>
            <a:pPr marL="176213" lvl="1" algn="just">
              <a:lnSpc>
                <a:spcPct val="107000"/>
              </a:lnSpc>
              <a:buSzPts val="1400"/>
              <a:tabLst>
                <a:tab pos="540385" algn="l"/>
              </a:tabLst>
            </a:pP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Объектами инвентаризации перед годовой отчетностью, при ликвидации и</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реорганизации (кроме преобразования)</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входят:</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114300" lvl="0" indent="-342900" algn="just">
              <a:lnSpc>
                <a:spcPct val="107000"/>
              </a:lnSpc>
              <a:buFont typeface="Wingdings" panose="05000000000000000000" pitchFamily="2" charset="2"/>
              <a:buChar char=""/>
              <a:tabLst>
                <a:tab pos="540385" algn="l"/>
              </a:tabLst>
            </a:pPr>
            <a:r>
              <a:rPr lang="en-US"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активы</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и </a:t>
            </a:r>
            <a:r>
              <a:rPr lang="en-US"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обязательства</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114300" lvl="0" indent="-342900" algn="just">
              <a:lnSpc>
                <a:spcPct val="107000"/>
              </a:lnSpc>
              <a:buFont typeface="Wingdings" panose="05000000000000000000" pitchFamily="2" charset="2"/>
              <a:buChar char=""/>
              <a:tabLst>
                <a:tab pos="540385" algn="l"/>
              </a:tabLst>
            </a:pPr>
            <a:r>
              <a:rPr lang="en-US"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источники</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финансирования</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деятельности</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организации</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114300" lvl="0" indent="-342900" algn="just">
              <a:lnSpc>
                <a:spcPct val="107000"/>
              </a:lnSpc>
              <a:buFont typeface="Wingdings" panose="05000000000000000000" pitchFamily="2" charset="2"/>
              <a:buChar char=""/>
              <a:tabLst>
                <a:tab pos="540385" algn="l"/>
              </a:tabLst>
            </a:pP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неучтенное имущество, имущественные права, обязательства;</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114300" lvl="0" indent="-342900" algn="just">
              <a:lnSpc>
                <a:spcPct val="107000"/>
              </a:lnSpc>
              <a:buFont typeface="Wingdings" panose="05000000000000000000" pitchFamily="2" charset="2"/>
              <a:buChar char=""/>
              <a:tabLst>
                <a:tab pos="540385" algn="l"/>
              </a:tabLst>
            </a:pP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объекты, которые отражаются на</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забалансовых счетах;</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114300" lvl="0" indent="-342900" algn="just">
              <a:lnSpc>
                <a:spcPct val="107000"/>
              </a:lnSpc>
              <a:spcAft>
                <a:spcPts val="800"/>
              </a:spcAft>
              <a:buFont typeface="Wingdings" panose="05000000000000000000" pitchFamily="2" charset="2"/>
              <a:buChar char=""/>
              <a:tabLst>
                <a:tab pos="540385" algn="l"/>
              </a:tabLst>
            </a:pP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объекты, информация о</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которых подлежит раскрытию</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отчетности.</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D8CC6B99-693C-6971-90B8-CC72CBCED8CB}"/>
              </a:ext>
            </a:extLst>
          </p:cNvPr>
          <p:cNvSpPr txBox="1"/>
          <p:nvPr/>
        </p:nvSpPr>
        <p:spPr>
          <a:xfrm>
            <a:off x="1730477" y="2929943"/>
            <a:ext cx="9615949" cy="1257845"/>
          </a:xfrm>
          <a:prstGeom prst="rect">
            <a:avLst/>
          </a:prstGeom>
          <a:noFill/>
        </p:spPr>
        <p:txBody>
          <a:bodyPr wrap="square">
            <a:spAutoFit/>
          </a:bodyPr>
          <a:lstStyle/>
          <a:p>
            <a:pPr lvl="1" algn="just">
              <a:lnSpc>
                <a:spcPct val="107000"/>
              </a:lnSpc>
              <a:buSzPts val="1400"/>
              <a:tabLst>
                <a:tab pos="540385" algn="l"/>
              </a:tabLst>
            </a:pPr>
            <a:r>
              <a:rPr lang="ru-RU" kern="100" dirty="0">
                <a:effectLst/>
                <a:latin typeface="Times New Roman" panose="02020603050405020304" pitchFamily="18" charset="0"/>
                <a:ea typeface="Calibri" panose="020F0502020204030204" pitchFamily="34" charset="0"/>
                <a:cs typeface="Times New Roman" panose="02020603050405020304" pitchFamily="18" charset="0"/>
              </a:rPr>
              <a:t>Основными задачами инвентаризации являются:</a:t>
            </a:r>
          </a:p>
          <a:p>
            <a:pPr marL="342900" lvl="0" indent="-342900" algn="just">
              <a:lnSpc>
                <a:spcPct val="107000"/>
              </a:lnSpc>
              <a:buFont typeface="Wingdings" panose="05000000000000000000" pitchFamily="2" charset="2"/>
              <a:buChar char=""/>
              <a:tabLst>
                <a:tab pos="540385" algn="l"/>
                <a:tab pos="630555" algn="l"/>
              </a:tabLst>
            </a:pPr>
            <a:r>
              <a:rPr lang="ru-RU" kern="100" dirty="0">
                <a:effectLst/>
                <a:latin typeface="Times New Roman" panose="02020603050405020304" pitchFamily="18" charset="0"/>
                <a:ea typeface="Calibri" panose="020F0502020204030204" pitchFamily="34" charset="0"/>
                <a:cs typeface="Times New Roman" panose="02020603050405020304" pitchFamily="18" charset="0"/>
              </a:rPr>
              <a:t>выявление фактического наличия активов и неучтенных объектов;</a:t>
            </a:r>
          </a:p>
          <a:p>
            <a:pPr marL="342900" lvl="0" indent="-342900" algn="just">
              <a:lnSpc>
                <a:spcPct val="107000"/>
              </a:lnSpc>
              <a:buFont typeface="Wingdings" panose="05000000000000000000" pitchFamily="2" charset="2"/>
              <a:buChar char=""/>
              <a:tabLst>
                <a:tab pos="540385" algn="l"/>
                <a:tab pos="630555" algn="l"/>
              </a:tabLst>
            </a:pPr>
            <a:r>
              <a:rPr lang="ru-RU" kern="100" dirty="0">
                <a:effectLst/>
                <a:latin typeface="Times New Roman" panose="02020603050405020304" pitchFamily="18" charset="0"/>
                <a:ea typeface="Calibri" panose="020F0502020204030204" pitchFamily="34" charset="0"/>
                <a:cs typeface="Times New Roman" panose="02020603050405020304" pitchFamily="18" charset="0"/>
              </a:rPr>
              <a:t>сопоставление фактического наличия активов с данными бухучета;</a:t>
            </a:r>
          </a:p>
          <a:p>
            <a:pPr marL="342900" lvl="0" indent="-342900" algn="just">
              <a:lnSpc>
                <a:spcPct val="107000"/>
              </a:lnSpc>
              <a:spcAft>
                <a:spcPts val="800"/>
              </a:spcAft>
              <a:buFont typeface="Wingdings" panose="05000000000000000000" pitchFamily="2" charset="2"/>
              <a:buChar char=""/>
              <a:tabLst>
                <a:tab pos="540385" algn="l"/>
                <a:tab pos="630555" algn="l"/>
              </a:tabLst>
            </a:pPr>
            <a:r>
              <a:rPr lang="ru-RU" kern="100" dirty="0">
                <a:effectLst/>
                <a:latin typeface="Times New Roman" panose="02020603050405020304" pitchFamily="18" charset="0"/>
                <a:ea typeface="Calibri" panose="020F0502020204030204" pitchFamily="34" charset="0"/>
                <a:cs typeface="Times New Roman" panose="02020603050405020304" pitchFamily="18" charset="0"/>
              </a:rPr>
              <a:t>проверка полноты отражения в бухгалтерском учете обязательств.</a:t>
            </a:r>
          </a:p>
        </p:txBody>
      </p:sp>
    </p:spTree>
    <p:extLst>
      <p:ext uri="{BB962C8B-B14F-4D97-AF65-F5344CB8AC3E}">
        <p14:creationId xmlns:p14="http://schemas.microsoft.com/office/powerpoint/2010/main" val="28232636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2FC7ADF-99F0-77D0-E94E-4B5E7C5B6DBF}"/>
              </a:ext>
            </a:extLst>
          </p:cNvPr>
          <p:cNvSpPr txBox="1"/>
          <p:nvPr/>
        </p:nvSpPr>
        <p:spPr>
          <a:xfrm>
            <a:off x="1818967" y="1149808"/>
            <a:ext cx="9861756" cy="5612114"/>
          </a:xfrm>
          <a:prstGeom prst="rect">
            <a:avLst/>
          </a:prstGeom>
          <a:noFill/>
        </p:spPr>
        <p:txBody>
          <a:bodyPr wrap="square">
            <a:spAutoFit/>
          </a:bodyPr>
          <a:lstStyle/>
          <a:p>
            <a:pPr algn="just">
              <a:lnSpc>
                <a:spcPct val="107000"/>
              </a:lnSpc>
              <a:spcAft>
                <a:spcPts val="800"/>
              </a:spcAft>
              <a:buNone/>
              <a:tabLst>
                <a:tab pos="540385" algn="l"/>
              </a:tabLst>
            </a:pP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Организация проводит обязательные инвентаризации активов и обязательств:</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buFont typeface="Wingdings" panose="05000000000000000000" pitchFamily="2" charset="2"/>
              <a:buChar char=""/>
              <a:tabLst>
                <a:tab pos="540385" algn="l"/>
              </a:tabLst>
            </a:pP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Перед составлением годовой бухгалтерской отчетности.</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buFont typeface="Wingdings" panose="05000000000000000000" pitchFamily="2" charset="2"/>
              <a:buChar char=""/>
              <a:tabLst>
                <a:tab pos="540385" algn="l"/>
              </a:tabLst>
            </a:pP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При продаже активов или отчуждении их</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другим способом.</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buFont typeface="Wingdings" panose="05000000000000000000" pitchFamily="2" charset="2"/>
              <a:buChar char=""/>
              <a:tabLst>
                <a:tab pos="540385" algn="l"/>
              </a:tabLst>
            </a:pP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При передаче активов в</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аренду, управление, безвозмездное пользование или возврате активов в организацию после таких операций. </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buFont typeface="Wingdings" panose="05000000000000000000" pitchFamily="2" charset="2"/>
              <a:buChar char=""/>
              <a:tabLst>
                <a:tab pos="540385" algn="l"/>
              </a:tabLst>
            </a:pP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При выявлении фактов утраты или порчи (повреждения) активов.</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buFont typeface="Wingdings" panose="05000000000000000000" pitchFamily="2" charset="2"/>
              <a:buChar char=""/>
              <a:tabLst>
                <a:tab pos="540385" algn="l"/>
              </a:tabLst>
            </a:pP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При смене материально ответственного лица, которое несет индивидуальную</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материальную ответственность. Коллективная (бригадная) материальная ответственность в организации не установлена.</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buFont typeface="Wingdings" panose="05000000000000000000" pitchFamily="2" charset="2"/>
              <a:buChar char=""/>
              <a:tabLst>
                <a:tab pos="540385" algn="l"/>
              </a:tabLst>
            </a:pP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При смене руководителя коллектива, при выбытии из</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коллектива более 50</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процентов его членов, а</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также по</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требованию одного или нескольких членов коллектива (при коллективной материальной ответственности).</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buFont typeface="Wingdings" panose="05000000000000000000" pitchFamily="2" charset="2"/>
              <a:buChar char=""/>
              <a:tabLst>
                <a:tab pos="540385" algn="l"/>
              </a:tabLst>
            </a:pP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При ликвидации или реорганизации организации (кроме преобразования).</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buFont typeface="Wingdings" panose="05000000000000000000" pitchFamily="2" charset="2"/>
              <a:buChar char=""/>
              <a:tabLst>
                <a:tab pos="540385" algn="l"/>
              </a:tabLst>
            </a:pP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a:t>
            </a: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случае стихийного бедствия, пожара или других чрезвычайных ситуаций.</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07000"/>
              </a:lnSpc>
              <a:spcAft>
                <a:spcPts val="800"/>
              </a:spcAft>
              <a:buNone/>
              <a:tabLst>
                <a:tab pos="540385" algn="l"/>
              </a:tabLst>
            </a:pPr>
            <a:r>
              <a:rPr lang="ru-RU"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Организации также устанавливают в учетной политике или Положении по инвентаризации плановое проведение инвентаризаций.</a:t>
            </a:r>
          </a:p>
          <a:p>
            <a:pPr marL="354013" algn="just">
              <a:lnSpc>
                <a:spcPct val="107000"/>
              </a:lnSpc>
              <a:spcAft>
                <a:spcPts val="800"/>
              </a:spcAft>
              <a:buNone/>
              <a:tabLst>
                <a:tab pos="540385" algn="l"/>
              </a:tabLst>
            </a:pPr>
            <a:r>
              <a:rPr lang="ru-RU"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Организация может проводить внеплановые инвентаризации. Сроки внеплановых инвентаризаций устанавливает в приказе руководитель организации.</a:t>
            </a:r>
            <a:endParaRPr lang="ru-RU"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526876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7CC973AC-5AD3-7234-4169-1348270F3A02}"/>
              </a:ext>
            </a:extLst>
          </p:cNvPr>
          <p:cNvGraphicFramePr>
            <a:graphicFrameLocks noGrp="1"/>
          </p:cNvGraphicFramePr>
          <p:nvPr>
            <p:extLst>
              <p:ext uri="{D42A27DB-BD31-4B8C-83A1-F6EECF244321}">
                <p14:modId xmlns:p14="http://schemas.microsoft.com/office/powerpoint/2010/main" val="3587104180"/>
              </p:ext>
            </p:extLst>
          </p:nvPr>
        </p:nvGraphicFramePr>
        <p:xfrm>
          <a:off x="1248697" y="1632155"/>
          <a:ext cx="10668000" cy="5019073"/>
        </p:xfrm>
        <a:graphic>
          <a:graphicData uri="http://schemas.openxmlformats.org/drawingml/2006/table">
            <a:tbl>
              <a:tblPr firstRow="1" firstCol="1" bandRow="1"/>
              <a:tblGrid>
                <a:gridCol w="4847303">
                  <a:extLst>
                    <a:ext uri="{9D8B030D-6E8A-4147-A177-3AD203B41FA5}">
                      <a16:colId xmlns:a16="http://schemas.microsoft.com/office/drawing/2014/main" val="706380274"/>
                    </a:ext>
                  </a:extLst>
                </a:gridCol>
                <a:gridCol w="5820697">
                  <a:extLst>
                    <a:ext uri="{9D8B030D-6E8A-4147-A177-3AD203B41FA5}">
                      <a16:colId xmlns:a16="http://schemas.microsoft.com/office/drawing/2014/main" val="77347353"/>
                    </a:ext>
                  </a:extLst>
                </a:gridCol>
              </a:tblGrid>
              <a:tr h="210552">
                <a:tc>
                  <a:txBody>
                    <a:bodyPr/>
                    <a:lstStyle/>
                    <a:p>
                      <a:pPr algn="ctr">
                        <a:lnSpc>
                          <a:spcPct val="115000"/>
                        </a:lnSpc>
                        <a:spcAft>
                          <a:spcPts val="800"/>
                        </a:spcAft>
                        <a:buNone/>
                      </a:pPr>
                      <a:r>
                        <a:rPr lang="en-US" sz="1200" kern="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Объект инвентаризации </a:t>
                      </a:r>
                      <a:r>
                        <a:rPr lang="ru-RU" sz="1200" kern="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/вид инвентаризации</a:t>
                      </a:r>
                      <a:endParaRPr lang="ru-RU"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13165" marR="13165" marT="13165" marB="1316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EBEB"/>
                    </a:solidFill>
                  </a:tcPr>
                </a:tc>
                <a:tc>
                  <a:txBody>
                    <a:bodyPr/>
                    <a:lstStyle/>
                    <a:p>
                      <a:pPr algn="ctr">
                        <a:lnSpc>
                          <a:spcPct val="115000"/>
                        </a:lnSpc>
                        <a:spcAft>
                          <a:spcPts val="800"/>
                        </a:spcAft>
                        <a:buNone/>
                      </a:pPr>
                      <a:r>
                        <a:rPr lang="ru-RU" sz="1200" kern="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Первичные документы по оформлению инвентаризации</a:t>
                      </a:r>
                      <a:endParaRPr lang="ru-RU"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13165" marR="13165" marT="13165" marB="1316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EBEB"/>
                    </a:solidFill>
                  </a:tcPr>
                </a:tc>
                <a:extLst>
                  <a:ext uri="{0D108BD9-81ED-4DB2-BD59-A6C34878D82A}">
                    <a16:rowId xmlns:a16="http://schemas.microsoft.com/office/drawing/2014/main" val="2293768233"/>
                  </a:ext>
                </a:extLst>
              </a:tr>
              <a:tr h="395760">
                <a:tc>
                  <a:txBody>
                    <a:bodyPr/>
                    <a:lstStyle/>
                    <a:p>
                      <a:pPr>
                        <a:lnSpc>
                          <a:spcPct val="107000"/>
                        </a:lnSpc>
                        <a:spcAft>
                          <a:spcPts val="800"/>
                        </a:spcAft>
                        <a:buNone/>
                      </a:pPr>
                      <a:r>
                        <a:rPr lang="ru-RU" sz="1200" kern="0" dirty="0">
                          <a:effectLst/>
                          <a:latin typeface="Times New Roman" panose="02020603050405020304" pitchFamily="18" charset="0"/>
                          <a:ea typeface="Arial" panose="020B0604020202020204" pitchFamily="34" charset="0"/>
                          <a:cs typeface="Times New Roman" panose="02020603050405020304" pitchFamily="18" charset="0"/>
                        </a:rPr>
                        <a:t>Активы и пассивы перед составлением годовой бухгалтерской отчетности.</a:t>
                      </a:r>
                      <a:endParaRPr lang="ru-RU"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buNone/>
                      </a:pPr>
                      <a:r>
                        <a:rPr lang="ru-RU" sz="1200" kern="0" dirty="0">
                          <a:effectLst/>
                          <a:latin typeface="Times New Roman" panose="02020603050405020304" pitchFamily="18" charset="0"/>
                          <a:ea typeface="Arial" panose="020B0604020202020204" pitchFamily="34" charset="0"/>
                          <a:cs typeface="Times New Roman" panose="02020603050405020304" pitchFamily="18" charset="0"/>
                        </a:rPr>
                        <a:t> </a:t>
                      </a:r>
                      <a:endParaRPr lang="ru-RU" sz="12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165" marR="13165" marT="13165" marB="131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ru-RU" sz="1200" kern="0" dirty="0">
                          <a:effectLst/>
                          <a:latin typeface="Times New Roman" panose="02020603050405020304" pitchFamily="18" charset="0"/>
                          <a:ea typeface="Arial" panose="020B0604020202020204" pitchFamily="34" charset="0"/>
                          <a:cs typeface="Times New Roman" panose="02020603050405020304" pitchFamily="18" charset="0"/>
                        </a:rPr>
                        <a:t>По формам, предусмотренным Программой «1С: Предприятие 8.3», конфигурация: «Бухгалтерия предприятия 3.0». Документы предусмотренные Методическими указаниями по инвентаризации и самостоятельно разработанными документами</a:t>
                      </a:r>
                      <a:endParaRPr lang="ru-RU" sz="12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165" marR="13165" marT="13165" marB="131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47423613"/>
                  </a:ext>
                </a:extLst>
              </a:tr>
              <a:tr h="591635">
                <a:tc>
                  <a:txBody>
                    <a:bodyPr/>
                    <a:lstStyle/>
                    <a:p>
                      <a:pPr>
                        <a:lnSpc>
                          <a:spcPct val="107000"/>
                        </a:lnSpc>
                        <a:spcAft>
                          <a:spcPts val="800"/>
                        </a:spcAft>
                        <a:buNone/>
                      </a:pPr>
                      <a:r>
                        <a:rPr lang="ru-RU" sz="1200" kern="0" dirty="0">
                          <a:effectLst/>
                          <a:latin typeface="Times New Roman" panose="02020603050405020304" pitchFamily="18" charset="0"/>
                          <a:ea typeface="Arial" panose="020B0604020202020204" pitchFamily="34" charset="0"/>
                          <a:cs typeface="Times New Roman" panose="02020603050405020304" pitchFamily="18" charset="0"/>
                        </a:rPr>
                        <a:t>При выявлении фактов утраты или порчи (повреждения) активов.</a:t>
                      </a:r>
                      <a:endParaRPr lang="ru-RU"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buNone/>
                      </a:pPr>
                      <a:r>
                        <a:rPr lang="ru-RU" sz="1200" kern="0" dirty="0">
                          <a:effectLst/>
                          <a:latin typeface="Times New Roman" panose="02020603050405020304" pitchFamily="18" charset="0"/>
                          <a:ea typeface="Arial" panose="020B0604020202020204" pitchFamily="34" charset="0"/>
                          <a:cs typeface="Times New Roman" panose="02020603050405020304" pitchFamily="18" charset="0"/>
                        </a:rPr>
                        <a:t>При смене материально ответственного лица, которое несет индивидуальную материальную ответственность. </a:t>
                      </a:r>
                      <a:endParaRPr lang="ru-RU" sz="12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165" marR="13165" marT="13165" marB="131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ru-RU" sz="1200" kern="0" dirty="0">
                          <a:effectLst/>
                          <a:latin typeface="Times New Roman" panose="02020603050405020304" pitchFamily="18" charset="0"/>
                          <a:ea typeface="Arial" panose="020B0604020202020204" pitchFamily="34" charset="0"/>
                          <a:cs typeface="Times New Roman" panose="02020603050405020304" pitchFamily="18" charset="0"/>
                        </a:rPr>
                        <a:t>По формам, предусмотренным Программой «1С: Предприятие 8.3», конфигурация: «Бухгалтерия предприятия 3.0». Документы предусмотренные Методическими указаниями по инвентаризации и самостоятельно разработанными документами</a:t>
                      </a:r>
                    </a:p>
                  </a:txBody>
                  <a:tcPr marL="13165" marR="13165" marT="13165" marB="131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04529949"/>
                  </a:ext>
                </a:extLst>
              </a:tr>
              <a:tr h="304655">
                <a:tc>
                  <a:txBody>
                    <a:bodyPr/>
                    <a:lstStyle/>
                    <a:p>
                      <a:pPr>
                        <a:lnSpc>
                          <a:spcPct val="107000"/>
                        </a:lnSpc>
                        <a:spcAft>
                          <a:spcPts val="800"/>
                        </a:spcAft>
                        <a:buNone/>
                      </a:pPr>
                      <a:r>
                        <a:rPr lang="ru-RU" sz="1200" kern="100">
                          <a:effectLst/>
                          <a:latin typeface="Times New Roman" panose="02020603050405020304" pitchFamily="18" charset="0"/>
                          <a:ea typeface="Calibri" panose="020F0502020204030204" pitchFamily="34" charset="0"/>
                          <a:cs typeface="Times New Roman" panose="02020603050405020304" pitchFamily="18" charset="0"/>
                        </a:rPr>
                        <a:t>При ликвидации или реорганизации организации (кроме преобразования).</a:t>
                      </a:r>
                    </a:p>
                  </a:txBody>
                  <a:tcPr marL="13165" marR="13165" marT="13165" marB="131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ru-RU" sz="1200" kern="0">
                          <a:effectLst/>
                          <a:latin typeface="Times New Roman" panose="02020603050405020304" pitchFamily="18" charset="0"/>
                          <a:ea typeface="Arial" panose="020B0604020202020204" pitchFamily="34" charset="0"/>
                          <a:cs typeface="Times New Roman" panose="02020603050405020304" pitchFamily="18" charset="0"/>
                        </a:rPr>
                        <a:t>По формам, предусмотренным Программой «1С: Предприятие 8.3», конфигурация: «Бухгалтерия предприятия 3.0». Документы предусмотренные Методическими указаниями по инвентаризации и самостоятельно разработанными документами</a:t>
                      </a:r>
                      <a:endParaRPr lang="ru-RU" sz="1200" kern="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13165" marR="13165" marT="13165" marB="131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63859394"/>
                  </a:ext>
                </a:extLst>
              </a:tr>
              <a:tr h="304655">
                <a:tc>
                  <a:txBody>
                    <a:bodyPr/>
                    <a:lstStyle/>
                    <a:p>
                      <a:pPr>
                        <a:lnSpc>
                          <a:spcPct val="107000"/>
                        </a:lnSpc>
                        <a:spcAft>
                          <a:spcPts val="800"/>
                        </a:spcAft>
                        <a:buNone/>
                      </a:pPr>
                      <a:r>
                        <a:rPr lang="ru-RU" sz="1200" kern="100">
                          <a:effectLst/>
                          <a:latin typeface="Times New Roman" panose="02020603050405020304" pitchFamily="18" charset="0"/>
                          <a:ea typeface="Calibri" panose="020F0502020204030204" pitchFamily="34" charset="0"/>
                          <a:cs typeface="Times New Roman" panose="02020603050405020304" pitchFamily="18" charset="0"/>
                        </a:rPr>
                        <a:t>В случае стихийного бедствия, пожара или других чрезвычайных ситуаций.</a:t>
                      </a:r>
                    </a:p>
                  </a:txBody>
                  <a:tcPr marL="13165" marR="13165" marT="13165" marB="131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ru-RU" sz="1200" kern="0" dirty="0">
                          <a:effectLst/>
                          <a:latin typeface="Times New Roman" panose="02020603050405020304" pitchFamily="18" charset="0"/>
                          <a:ea typeface="Arial" panose="020B0604020202020204" pitchFamily="34" charset="0"/>
                          <a:cs typeface="Times New Roman" panose="02020603050405020304" pitchFamily="18" charset="0"/>
                        </a:rPr>
                        <a:t>По формам, предусмотренным Программой «1С: Предприятие 8.3», конфигурация: «Бухгалтерия предприятия 3.0». Документы предусмотренные Методическими указаниями по инвентаризации и самостоятельно разработанными документами</a:t>
                      </a:r>
                    </a:p>
                  </a:txBody>
                  <a:tcPr marL="13165" marR="13165" marT="13165" marB="131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80664518"/>
                  </a:ext>
                </a:extLst>
              </a:tr>
              <a:tr h="586967">
                <a:tc>
                  <a:txBody>
                    <a:bodyPr/>
                    <a:lstStyle/>
                    <a:p>
                      <a:pPr>
                        <a:lnSpc>
                          <a:spcPct val="115000"/>
                        </a:lnSpc>
                        <a:spcAft>
                          <a:spcPts val="800"/>
                        </a:spcAft>
                        <a:buNone/>
                      </a:pPr>
                      <a:r>
                        <a:rPr lang="ru-RU" sz="1200" kern="0" dirty="0">
                          <a:effectLst/>
                          <a:latin typeface="Times New Roman" panose="02020603050405020304" pitchFamily="18" charset="0"/>
                          <a:ea typeface="Arial" panose="020B0604020202020204" pitchFamily="34" charset="0"/>
                          <a:cs typeface="Times New Roman" panose="02020603050405020304" pitchFamily="18" charset="0"/>
                        </a:rPr>
                        <a:t>При продаже активов или отчуждении их другим способом.</a:t>
                      </a:r>
                      <a:endParaRPr lang="ru-RU"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r>
                        <a:rPr lang="ru-RU" sz="1200" kern="0" dirty="0">
                          <a:effectLst/>
                          <a:latin typeface="Times New Roman" panose="02020603050405020304" pitchFamily="18" charset="0"/>
                          <a:ea typeface="Arial" panose="020B0604020202020204" pitchFamily="34" charset="0"/>
                          <a:cs typeface="Times New Roman" panose="02020603050405020304" pitchFamily="18" charset="0"/>
                        </a:rPr>
                        <a:t>	</a:t>
                      </a:r>
                      <a:endParaRPr lang="ru-RU" sz="12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165" marR="13165" marT="13165" marB="131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ru-RU" sz="1200" kern="0">
                          <a:effectLst/>
                          <a:latin typeface="Times New Roman" panose="02020603050405020304" pitchFamily="18" charset="0"/>
                          <a:ea typeface="Arial" panose="020B0604020202020204" pitchFamily="34" charset="0"/>
                          <a:cs typeface="Times New Roman" panose="02020603050405020304" pitchFamily="18" charset="0"/>
                        </a:rPr>
                        <a:t>Документами, подтверждающими инвентаризацию, являются: Акт приема-передачи объекта, который включает в себя информацию об основных составных частях, агрегатах и т д и их состоянии в момент продажи (отчуждения).</a:t>
                      </a:r>
                      <a:endParaRPr lang="ru-RU"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13165" marR="13165" marT="13165" marB="131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11593652"/>
                  </a:ext>
                </a:extLst>
              </a:tr>
              <a:tr h="1369805">
                <a:tc>
                  <a:txBody>
                    <a:bodyPr/>
                    <a:lstStyle/>
                    <a:p>
                      <a:pPr>
                        <a:lnSpc>
                          <a:spcPct val="115000"/>
                        </a:lnSpc>
                        <a:spcAft>
                          <a:spcPts val="800"/>
                        </a:spcAft>
                        <a:buNone/>
                      </a:pPr>
                      <a:r>
                        <a:rPr lang="ru-RU" sz="1200" kern="0">
                          <a:effectLst/>
                          <a:latin typeface="Times New Roman" panose="02020603050405020304" pitchFamily="18" charset="0"/>
                          <a:ea typeface="Arial" panose="020B0604020202020204" pitchFamily="34" charset="0"/>
                          <a:cs typeface="Times New Roman" panose="02020603050405020304" pitchFamily="18" charset="0"/>
                        </a:rPr>
                        <a:t>При передаче активов в аренду, управление, безвозмездное пользование или возврате активов в организацию после таких операций.</a:t>
                      </a:r>
                      <a:endParaRPr lang="ru-RU"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13165" marR="13165" marT="13165" marB="131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ru-RU" sz="1200" kern="0" dirty="0">
                          <a:effectLst/>
                          <a:latin typeface="Times New Roman" panose="02020603050405020304" pitchFamily="18" charset="0"/>
                          <a:ea typeface="Arial" panose="020B0604020202020204" pitchFamily="34" charset="0"/>
                          <a:cs typeface="Times New Roman" panose="02020603050405020304" pitchFamily="18" charset="0"/>
                        </a:rPr>
                        <a:t>Инвентаризацию можно не проводить по факту передачи и возврата активов, если это является обычной деятельностью организации.</a:t>
                      </a:r>
                      <a:endParaRPr lang="ru-RU"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r>
                        <a:rPr lang="ru-RU" sz="1200" kern="0" dirty="0">
                          <a:effectLst/>
                          <a:latin typeface="Times New Roman" panose="02020603050405020304" pitchFamily="18" charset="0"/>
                          <a:ea typeface="Arial" panose="020B0604020202020204" pitchFamily="34" charset="0"/>
                          <a:cs typeface="Times New Roman" panose="02020603050405020304" pitchFamily="18" charset="0"/>
                        </a:rPr>
                        <a:t>Документами, подтверждающими инвентаризацию, являются: Акт приема-передачи объекта в аренду, который включает в себя информацию об основных составных частях, агрегатах и т д и их состоянии.</a:t>
                      </a:r>
                      <a:endParaRPr lang="ru-RU"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r>
                        <a:rPr lang="ru-RU" sz="1200" kern="0" dirty="0">
                          <a:effectLst/>
                          <a:latin typeface="Times New Roman" panose="02020603050405020304" pitchFamily="18" charset="0"/>
                          <a:ea typeface="Arial" panose="020B0604020202020204" pitchFamily="34" charset="0"/>
                          <a:cs typeface="Times New Roman" panose="02020603050405020304" pitchFamily="18" charset="0"/>
                        </a:rPr>
                        <a:t> или Акт приема-передачи объекта в аренду и акт осмотра передаваемого объекта.</a:t>
                      </a:r>
                      <a:endParaRPr lang="ru-RU" sz="12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165" marR="13165" marT="13165" marB="131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79122374"/>
                  </a:ext>
                </a:extLst>
              </a:tr>
            </a:tbl>
          </a:graphicData>
        </a:graphic>
      </p:graphicFrame>
      <p:sp>
        <p:nvSpPr>
          <p:cNvPr id="4" name="TextBox 3">
            <a:extLst>
              <a:ext uri="{FF2B5EF4-FFF2-40B4-BE49-F238E27FC236}">
                <a16:creationId xmlns:a16="http://schemas.microsoft.com/office/drawing/2014/main" id="{4162C969-6563-68FD-A805-DC804570FABD}"/>
              </a:ext>
            </a:extLst>
          </p:cNvPr>
          <p:cNvSpPr txBox="1"/>
          <p:nvPr/>
        </p:nvSpPr>
        <p:spPr>
          <a:xfrm>
            <a:off x="2448232" y="761383"/>
            <a:ext cx="9173497" cy="670440"/>
          </a:xfrm>
          <a:prstGeom prst="rect">
            <a:avLst/>
          </a:prstGeom>
          <a:noFill/>
        </p:spPr>
        <p:txBody>
          <a:bodyPr wrap="square">
            <a:spAutoFit/>
          </a:bodyPr>
          <a:lstStyle/>
          <a:p>
            <a:pPr algn="just">
              <a:lnSpc>
                <a:spcPct val="107000"/>
              </a:lnSpc>
              <a:spcAft>
                <a:spcPts val="800"/>
              </a:spcAft>
              <a:buNone/>
              <a:tabLst>
                <a:tab pos="540385" algn="l"/>
              </a:tabLst>
            </a:pPr>
            <a:r>
              <a:rPr lang="ru-RU" kern="100" dirty="0">
                <a:effectLst/>
                <a:latin typeface="Times New Roman" panose="02020603050405020304" pitchFamily="18" charset="0"/>
                <a:ea typeface="Calibri" panose="020F0502020204030204" pitchFamily="34" charset="0"/>
                <a:cs typeface="Times New Roman" panose="02020603050405020304" pitchFamily="18" charset="0"/>
              </a:rPr>
              <a:t>ФСБУ 28/2023 не регламентированы первичные документы по оформлению инвентаризации, поэтому в учетной политике или Положении по инвентаризации</a:t>
            </a:r>
            <a:endParaRPr lang="ru-RU"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74798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978441-2069-508B-6C88-53B52545A76A}"/>
              </a:ext>
            </a:extLst>
          </p:cNvPr>
          <p:cNvSpPr txBox="1"/>
          <p:nvPr/>
        </p:nvSpPr>
        <p:spPr>
          <a:xfrm>
            <a:off x="1238865" y="1120877"/>
            <a:ext cx="9724103" cy="2007473"/>
          </a:xfrm>
          <a:prstGeom prst="rect">
            <a:avLst/>
          </a:prstGeom>
          <a:noFill/>
        </p:spPr>
        <p:txBody>
          <a:bodyPr wrap="square">
            <a:spAutoFit/>
          </a:bodyPr>
          <a:lstStyle/>
          <a:p>
            <a:pPr lvl="0" algn="ctr">
              <a:lnSpc>
                <a:spcPct val="107000"/>
              </a:lnSpc>
              <a:spcBef>
                <a:spcPts val="800"/>
              </a:spcBef>
              <a:spcAft>
                <a:spcPts val="400"/>
              </a:spcAft>
              <a:buSzPts val="1600"/>
            </a:pPr>
            <a:r>
              <a:rPr lang="ru-RU" sz="1600" b="1" kern="100" dirty="0">
                <a:latin typeface="Times New Roman" panose="02020603050405020304" pitchFamily="18" charset="0"/>
                <a:ea typeface="Arial" panose="020B0604020202020204" pitchFamily="34" charset="0"/>
                <a:cs typeface="Times New Roman" panose="02020603050405020304" pitchFamily="18" charset="0"/>
              </a:rPr>
              <a:t>Рекомендуем составить Положение по инвентаризации, чтобы прописать:</a:t>
            </a:r>
          </a:p>
          <a:p>
            <a:pPr marL="354013" lvl="0">
              <a:lnSpc>
                <a:spcPct val="107000"/>
              </a:lnSpc>
              <a:spcBef>
                <a:spcPts val="800"/>
              </a:spcBef>
              <a:spcAft>
                <a:spcPts val="400"/>
              </a:spcAft>
              <a:buSzPts val="1600"/>
              <a:buFont typeface="Wingdings" panose="05000000000000000000" pitchFamily="2" charset="2"/>
              <a:buChar char="Ø"/>
            </a:pPr>
            <a:r>
              <a:rPr lang="ru-RU" sz="1600" b="1" kern="100" dirty="0">
                <a:latin typeface="Times New Roman" panose="02020603050405020304" pitchFamily="18" charset="0"/>
                <a:ea typeface="Arial" panose="020B0604020202020204" pitchFamily="34" charset="0"/>
                <a:cs typeface="Times New Roman" panose="02020603050405020304" pitchFamily="18" charset="0"/>
              </a:rPr>
              <a:t>Права и обязанности МОЛ</a:t>
            </a:r>
          </a:p>
          <a:p>
            <a:pPr marL="354013" lvl="0">
              <a:lnSpc>
                <a:spcPct val="107000"/>
              </a:lnSpc>
              <a:spcBef>
                <a:spcPts val="800"/>
              </a:spcBef>
              <a:spcAft>
                <a:spcPts val="400"/>
              </a:spcAft>
              <a:buSzPts val="1600"/>
              <a:buFont typeface="Wingdings" panose="05000000000000000000" pitchFamily="2" charset="2"/>
              <a:buChar char="Ø"/>
            </a:pPr>
            <a:r>
              <a:rPr lang="ru-RU" sz="1600" b="1" kern="100" dirty="0">
                <a:latin typeface="Times New Roman" panose="02020603050405020304" pitchFamily="18" charset="0"/>
                <a:ea typeface="Arial" panose="020B0604020202020204" pitchFamily="34" charset="0"/>
                <a:cs typeface="Times New Roman" panose="02020603050405020304" pitchFamily="18" charset="0"/>
              </a:rPr>
              <a:t>Документальное оформление инвентаризации</a:t>
            </a:r>
          </a:p>
          <a:p>
            <a:pPr marL="354013" lvl="0">
              <a:lnSpc>
                <a:spcPct val="107000"/>
              </a:lnSpc>
              <a:spcBef>
                <a:spcPts val="800"/>
              </a:spcBef>
              <a:spcAft>
                <a:spcPts val="400"/>
              </a:spcAft>
              <a:buSzPts val="1600"/>
              <a:buFont typeface="Wingdings" panose="05000000000000000000" pitchFamily="2" charset="2"/>
              <a:buChar char="Ø"/>
            </a:pPr>
            <a:r>
              <a:rPr lang="ru-RU" sz="1600" b="1" dirty="0">
                <a:effectLst/>
                <a:latin typeface="Times New Roman" panose="02020603050405020304" pitchFamily="18" charset="0"/>
                <a:ea typeface="Calibri" panose="020F0502020204030204" pitchFamily="34" charset="0"/>
                <a:cs typeface="Times New Roman" panose="02020603050405020304" pitchFamily="18" charset="0"/>
              </a:rPr>
              <a:t>Порядок проведения инвентаризации</a:t>
            </a:r>
            <a:endParaRPr lang="ru-RU" sz="1600" b="1" kern="100" dirty="0">
              <a:latin typeface="Times New Roman" panose="02020603050405020304" pitchFamily="18" charset="0"/>
              <a:ea typeface="Arial" panose="020B0604020202020204" pitchFamily="34" charset="0"/>
              <a:cs typeface="Times New Roman" panose="02020603050405020304" pitchFamily="18" charset="0"/>
            </a:endParaRPr>
          </a:p>
          <a:p>
            <a:pPr marL="354013" lvl="0">
              <a:lnSpc>
                <a:spcPct val="107000"/>
              </a:lnSpc>
              <a:spcBef>
                <a:spcPts val="800"/>
              </a:spcBef>
              <a:spcAft>
                <a:spcPts val="400"/>
              </a:spcAft>
              <a:buSzPts val="1600"/>
              <a:buFont typeface="Wingdings" panose="05000000000000000000" pitchFamily="2" charset="2"/>
              <a:buChar char="Ø"/>
            </a:pPr>
            <a:r>
              <a:rPr lang="ru-RU" sz="1600" b="1" kern="100" dirty="0">
                <a:latin typeface="Times New Roman" panose="02020603050405020304" pitchFamily="18" charset="0"/>
                <a:ea typeface="Arial" panose="020B0604020202020204" pitchFamily="34" charset="0"/>
                <a:cs typeface="Times New Roman" panose="02020603050405020304" pitchFamily="18" charset="0"/>
              </a:rPr>
              <a:t> </a:t>
            </a:r>
            <a:r>
              <a:rPr lang="ru-RU" sz="1600" b="1" kern="100" dirty="0">
                <a:effectLst/>
                <a:latin typeface="Times New Roman" panose="02020603050405020304" pitchFamily="18" charset="0"/>
                <a:ea typeface="Arial" panose="020B0604020202020204" pitchFamily="34" charset="0"/>
                <a:cs typeface="Times New Roman" panose="02020603050405020304" pitchFamily="18" charset="0"/>
              </a:rPr>
              <a:t>Особенности инвентаризации отдельных видов активов и обязательств</a:t>
            </a:r>
            <a:endParaRPr lang="ru-RU" sz="16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9522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EB34ED4-4389-2C85-B0ED-2FFBF8708F20}"/>
              </a:ext>
            </a:extLst>
          </p:cNvPr>
          <p:cNvSpPr txBox="1"/>
          <p:nvPr/>
        </p:nvSpPr>
        <p:spPr>
          <a:xfrm>
            <a:off x="1386348" y="941414"/>
            <a:ext cx="10717162" cy="374077"/>
          </a:xfrm>
          <a:prstGeom prst="rect">
            <a:avLst/>
          </a:prstGeom>
          <a:noFill/>
        </p:spPr>
        <p:txBody>
          <a:bodyPr wrap="square">
            <a:spAutoFit/>
          </a:bodyPr>
          <a:lstStyle/>
          <a:p>
            <a:pPr>
              <a:lnSpc>
                <a:spcPct val="107000"/>
              </a:lnSpc>
              <a:spcAft>
                <a:spcPts val="800"/>
              </a:spcAft>
              <a:buNone/>
            </a:pPr>
            <a:r>
              <a:rPr lang="ru-RU" b="1" kern="100" dirty="0">
                <a:effectLst/>
                <a:latin typeface="Times New Roman" panose="02020603050405020304" pitchFamily="18" charset="0"/>
                <a:ea typeface="Calibri" panose="020F0502020204030204" pitchFamily="34" charset="0"/>
                <a:cs typeface="Times New Roman" panose="02020603050405020304" pitchFamily="18" charset="0"/>
              </a:rPr>
              <a:t>ОСНОВНЫЕ ПОЛОЖЕНИЯ ФСБУ 4/2023 «БУХГАЛТЕРСКАЯ (ФИНАНСОВАЯ) ОТЧЕТНОСТЬ».</a:t>
            </a:r>
            <a:endParaRPr lang="ru-RU"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A62D9EEA-333A-239C-C20D-E8BF7A8F913A}"/>
              </a:ext>
            </a:extLst>
          </p:cNvPr>
          <p:cNvSpPr txBox="1"/>
          <p:nvPr/>
        </p:nvSpPr>
        <p:spPr>
          <a:xfrm>
            <a:off x="707923" y="1695859"/>
            <a:ext cx="11090787" cy="3416320"/>
          </a:xfrm>
          <a:prstGeom prst="rect">
            <a:avLst/>
          </a:prstGeom>
          <a:noFill/>
        </p:spPr>
        <p:txBody>
          <a:bodyPr wrap="square">
            <a:spAutoFit/>
          </a:bodyPr>
          <a:lstStyle/>
          <a:p>
            <a:r>
              <a:rPr lang="ru-RU" kern="0" dirty="0">
                <a:effectLst/>
                <a:latin typeface="Times New Roman" panose="02020603050405020304" pitchFamily="18" charset="0"/>
                <a:ea typeface="Times New Roman" panose="02020603050405020304" pitchFamily="18" charset="0"/>
                <a:cs typeface="Times New Roman" panose="02020603050405020304" pitchFamily="18" charset="0"/>
              </a:rPr>
              <a:t>Бухгалтерскую отчетность с 2025 г. составляют по ФСБУ 4/2023 "Бухгалтерская (финансовая) отчетность" Приказ Минфина России от 04.10.2023  № 157н</a:t>
            </a:r>
          </a:p>
          <a:p>
            <a:r>
              <a:rPr lang="ru-RU" kern="0" dirty="0">
                <a:latin typeface="Times New Roman" panose="02020603050405020304" pitchFamily="18" charset="0"/>
                <a:cs typeface="Times New Roman" panose="02020603050405020304" pitchFamily="18" charset="0"/>
              </a:rPr>
              <a:t>Новый ФСБУ 4/2023 систематизировал и уточнил правила, по которым составляется </a:t>
            </a:r>
            <a:r>
              <a:rPr lang="ru-RU" kern="0" dirty="0" err="1">
                <a:latin typeface="Times New Roman" panose="02020603050405020304" pitchFamily="18" charset="0"/>
                <a:cs typeface="Times New Roman" panose="02020603050405020304" pitchFamily="18" charset="0"/>
              </a:rPr>
              <a:t>бухотчетность</a:t>
            </a:r>
            <a:r>
              <a:rPr lang="ru-RU" kern="0" dirty="0">
                <a:latin typeface="Times New Roman" panose="02020603050405020304" pitchFamily="18" charset="0"/>
                <a:cs typeface="Times New Roman" panose="02020603050405020304" pitchFamily="18" charset="0"/>
              </a:rPr>
              <a:t> организаций.</a:t>
            </a:r>
          </a:p>
          <a:p>
            <a:r>
              <a:rPr lang="ru-RU" kern="0" dirty="0">
                <a:latin typeface="Times New Roman" panose="02020603050405020304" pitchFamily="18" charset="0"/>
                <a:cs typeface="Times New Roman" panose="02020603050405020304" pitchFamily="18" charset="0"/>
              </a:rPr>
              <a:t>Стандарт объединил положения, которые прежде содержались в ПБУ 4/99 и приказе № 66н:</a:t>
            </a:r>
          </a:p>
          <a:p>
            <a:r>
              <a:rPr lang="ru-RU" kern="0" dirty="0">
                <a:latin typeface="Times New Roman" panose="02020603050405020304" pitchFamily="18" charset="0"/>
                <a:cs typeface="Times New Roman" panose="02020603050405020304" pitchFamily="18" charset="0"/>
              </a:rPr>
              <a:t>содержание и состав информации, раскрываемой в отчетности;</a:t>
            </a:r>
          </a:p>
          <a:p>
            <a:r>
              <a:rPr lang="ru-RU" kern="0" dirty="0">
                <a:latin typeface="Times New Roman" panose="02020603050405020304" pitchFamily="18" charset="0"/>
                <a:cs typeface="Times New Roman" panose="02020603050405020304" pitchFamily="18" charset="0"/>
              </a:rPr>
              <a:t>состав приложений к бухгалтерскому балансу, отчету о финансовых результатах, а для НКО (некоммерческих организаций) — приложений к балансу и отчету о целевом использовании средств;</a:t>
            </a:r>
          </a:p>
          <a:p>
            <a:r>
              <a:rPr lang="ru-RU" kern="0" dirty="0">
                <a:latin typeface="Times New Roman" panose="02020603050405020304" pitchFamily="18" charset="0"/>
                <a:cs typeface="Times New Roman" panose="02020603050405020304" pitchFamily="18" charset="0"/>
              </a:rPr>
              <a:t>состав промежуточной </a:t>
            </a:r>
            <a:r>
              <a:rPr lang="ru-RU" kern="0" dirty="0" err="1">
                <a:latin typeface="Times New Roman" panose="02020603050405020304" pitchFamily="18" charset="0"/>
                <a:cs typeface="Times New Roman" panose="02020603050405020304" pitchFamily="18" charset="0"/>
              </a:rPr>
              <a:t>бухотчетности</a:t>
            </a:r>
            <a:r>
              <a:rPr lang="ru-RU" kern="0" dirty="0">
                <a:latin typeface="Times New Roman" panose="02020603050405020304" pitchFamily="18" charset="0"/>
                <a:cs typeface="Times New Roman" panose="02020603050405020304" pitchFamily="18" charset="0"/>
              </a:rPr>
              <a:t>;</a:t>
            </a:r>
          </a:p>
          <a:p>
            <a:r>
              <a:rPr lang="ru-RU" kern="0" dirty="0">
                <a:latin typeface="Times New Roman" panose="02020603050405020304" pitchFamily="18" charset="0"/>
                <a:cs typeface="Times New Roman" panose="02020603050405020304" pitchFamily="18" charset="0"/>
              </a:rPr>
              <a:t>условия достоверности отчетности;</a:t>
            </a:r>
          </a:p>
          <a:p>
            <a:r>
              <a:rPr lang="ru-RU" kern="0" dirty="0">
                <a:latin typeface="Times New Roman" panose="02020603050405020304" pitchFamily="18" charset="0"/>
                <a:cs typeface="Times New Roman" panose="02020603050405020304" pitchFamily="18" charset="0"/>
              </a:rPr>
              <a:t>образцы отчетных форм.</a:t>
            </a: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31154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9B1F1C7-8DE1-B934-A091-3E5747AA6E41}"/>
              </a:ext>
            </a:extLst>
          </p:cNvPr>
          <p:cNvSpPr txBox="1"/>
          <p:nvPr/>
        </p:nvSpPr>
        <p:spPr>
          <a:xfrm>
            <a:off x="875069" y="460530"/>
            <a:ext cx="11159613" cy="6186309"/>
          </a:xfrm>
          <a:prstGeom prst="rect">
            <a:avLst/>
          </a:prstGeom>
          <a:noFill/>
        </p:spPr>
        <p:txBody>
          <a:bodyPr wrap="square">
            <a:spAutoFit/>
          </a:bodyPr>
          <a:lstStyle/>
          <a:p>
            <a:pPr algn="just">
              <a:buNone/>
            </a:pPr>
            <a:r>
              <a:rPr lang="ru-RU" b="0" i="0" dirty="0">
                <a:solidFill>
                  <a:srgbClr val="000000"/>
                </a:solidFill>
                <a:effectLst/>
                <a:latin typeface="Times New Roman" panose="02020603050405020304" pitchFamily="18" charset="0"/>
                <a:cs typeface="Times New Roman" panose="02020603050405020304" pitchFamily="18" charset="0"/>
              </a:rPr>
              <a:t>Основные новшества, которые принес новый федеральный стандарт:</a:t>
            </a:r>
          </a:p>
          <a:p>
            <a:pPr algn="just">
              <a:buNone/>
            </a:pPr>
            <a:r>
              <a:rPr lang="ru-RU" b="0" i="0" dirty="0">
                <a:solidFill>
                  <a:srgbClr val="000000"/>
                </a:solidFill>
                <a:effectLst/>
                <a:latin typeface="Times New Roman" panose="02020603050405020304" pitchFamily="18" charset="0"/>
                <a:cs typeface="Times New Roman" panose="02020603050405020304" pitchFamily="18" charset="0"/>
              </a:rPr>
              <a:t>1. В </a:t>
            </a:r>
            <a:r>
              <a:rPr lang="ru-RU" b="0" i="0" dirty="0">
                <a:solidFill>
                  <a:srgbClr val="316FEE"/>
                </a:solidFill>
                <a:effectLst/>
                <a:latin typeface="Times New Roman" panose="02020603050405020304" pitchFamily="18" charset="0"/>
                <a:cs typeface="Times New Roman" panose="02020603050405020304" pitchFamily="18" charset="0"/>
                <a:hlinkClick r:id="rId2"/>
              </a:rPr>
              <a:t>ФСБУ 4/2023</a:t>
            </a:r>
            <a:r>
              <a:rPr lang="ru-RU" b="0" i="0" dirty="0">
                <a:solidFill>
                  <a:srgbClr val="000000"/>
                </a:solidFill>
                <a:effectLst/>
                <a:latin typeface="Times New Roman" panose="02020603050405020304" pitchFamily="18" charset="0"/>
                <a:cs typeface="Times New Roman" panose="02020603050405020304" pitchFamily="18" charset="0"/>
              </a:rPr>
              <a:t> закрепили многие понятия, используемые при ведении бухучета, которые ранее не имели четкого нормативного определения. Например, «раскрытие информации в бухгалтерской отчетности», «промежуточный отчетный период», «актив и пассив баланса», достоверная </a:t>
            </a:r>
            <a:r>
              <a:rPr lang="ru-RU" b="0" i="0" dirty="0" err="1">
                <a:solidFill>
                  <a:srgbClr val="000000"/>
                </a:solidFill>
                <a:effectLst/>
                <a:latin typeface="Times New Roman" panose="02020603050405020304" pitchFamily="18" charset="0"/>
                <a:cs typeface="Times New Roman" panose="02020603050405020304" pitchFamily="18" charset="0"/>
              </a:rPr>
              <a:t>бухотчетность</a:t>
            </a:r>
            <a:r>
              <a:rPr lang="ru-RU" b="0" i="0" dirty="0">
                <a:solidFill>
                  <a:srgbClr val="000000"/>
                </a:solidFill>
                <a:effectLst/>
                <a:latin typeface="Times New Roman" panose="02020603050405020304" pitchFamily="18" charset="0"/>
                <a:cs typeface="Times New Roman" panose="02020603050405020304" pitchFamily="18" charset="0"/>
              </a:rPr>
              <a:t>» и другие.</a:t>
            </a:r>
          </a:p>
          <a:p>
            <a:pPr algn="just">
              <a:buNone/>
            </a:pPr>
            <a:r>
              <a:rPr lang="ru-RU" b="0" i="0" dirty="0">
                <a:solidFill>
                  <a:srgbClr val="000000"/>
                </a:solidFill>
                <a:effectLst/>
                <a:latin typeface="Times New Roman" panose="02020603050405020304" pitchFamily="18" charset="0"/>
                <a:cs typeface="Times New Roman" panose="02020603050405020304" pitchFamily="18" charset="0"/>
              </a:rPr>
              <a:t>2. Введены новые формы </a:t>
            </a:r>
            <a:r>
              <a:rPr lang="ru-RU" b="0" i="0" dirty="0" err="1">
                <a:solidFill>
                  <a:srgbClr val="000000"/>
                </a:solidFill>
                <a:effectLst/>
                <a:latin typeface="Times New Roman" panose="02020603050405020304" pitchFamily="18" charset="0"/>
                <a:cs typeface="Times New Roman" panose="02020603050405020304" pitchFamily="18" charset="0"/>
              </a:rPr>
              <a:t>бухотчетности</a:t>
            </a:r>
            <a:r>
              <a:rPr lang="ru-RU" b="0" i="0" dirty="0">
                <a:solidFill>
                  <a:srgbClr val="000000"/>
                </a:solidFill>
                <a:effectLst/>
                <a:latin typeface="Times New Roman" panose="02020603050405020304" pitchFamily="18" charset="0"/>
                <a:cs typeface="Times New Roman" panose="02020603050405020304" pitchFamily="18" charset="0"/>
              </a:rPr>
              <a:t>, именуемые теперь «образцами». По каждой форме приведен минимальный обязательный состав входящих в нее показателей.</a:t>
            </a:r>
          </a:p>
          <a:p>
            <a:pPr algn="just">
              <a:buNone/>
            </a:pPr>
            <a:r>
              <a:rPr lang="ru-RU" b="0" i="0" dirty="0">
                <a:solidFill>
                  <a:srgbClr val="000000"/>
                </a:solidFill>
                <a:effectLst/>
                <a:latin typeface="Times New Roman" panose="02020603050405020304" pitchFamily="18" charset="0"/>
                <a:cs typeface="Times New Roman" panose="02020603050405020304" pitchFamily="18" charset="0"/>
              </a:rPr>
              <a:t>3. Установлены детальные правила составления промежуточной </a:t>
            </a:r>
            <a:r>
              <a:rPr lang="ru-RU" b="0" i="0" dirty="0" err="1">
                <a:solidFill>
                  <a:srgbClr val="000000"/>
                </a:solidFill>
                <a:effectLst/>
                <a:latin typeface="Times New Roman" panose="02020603050405020304" pitchFamily="18" charset="0"/>
                <a:cs typeface="Times New Roman" panose="02020603050405020304" pitchFamily="18" charset="0"/>
              </a:rPr>
              <a:t>бухотчетности</a:t>
            </a:r>
            <a:r>
              <a:rPr lang="ru-RU" b="0" i="0" dirty="0">
                <a:solidFill>
                  <a:srgbClr val="000000"/>
                </a:solidFill>
                <a:effectLst/>
                <a:latin typeface="Times New Roman" panose="02020603050405020304" pitchFamily="18" charset="0"/>
                <a:cs typeface="Times New Roman" panose="02020603050405020304" pitchFamily="18" charset="0"/>
              </a:rPr>
              <a:t>. Расширен состав и содержание информации, которую в ней следует отражать (</a:t>
            </a:r>
            <a:r>
              <a:rPr lang="ru-RU" b="0" i="1" dirty="0">
                <a:solidFill>
                  <a:srgbClr val="000000"/>
                </a:solidFill>
                <a:effectLst/>
                <a:latin typeface="Times New Roman" panose="02020603050405020304" pitchFamily="18" charset="0"/>
                <a:cs typeface="Times New Roman" panose="02020603050405020304" pitchFamily="18" charset="0"/>
              </a:rPr>
              <a:t>п. 55-57 </a:t>
            </a:r>
            <a:r>
              <a:rPr lang="ru-RU" b="0" i="1" dirty="0">
                <a:solidFill>
                  <a:srgbClr val="316FEE"/>
                </a:solidFill>
                <a:effectLst/>
                <a:latin typeface="Times New Roman" panose="02020603050405020304" pitchFamily="18" charset="0"/>
                <a:cs typeface="Times New Roman" panose="02020603050405020304" pitchFamily="18" charset="0"/>
                <a:hlinkClick r:id="rId2"/>
              </a:rPr>
              <a:t>ФСБУ 4/2023</a:t>
            </a:r>
            <a:r>
              <a:rPr lang="ru-RU" b="0" i="0" dirty="0">
                <a:solidFill>
                  <a:srgbClr val="000000"/>
                </a:solidFill>
                <a:effectLst/>
                <a:latin typeface="Times New Roman" panose="02020603050405020304" pitchFamily="18" charset="0"/>
                <a:cs typeface="Times New Roman" panose="02020603050405020304" pitchFamily="18" charset="0"/>
              </a:rPr>
              <a:t>).</a:t>
            </a:r>
          </a:p>
          <a:p>
            <a:pPr algn="just">
              <a:buNone/>
            </a:pPr>
            <a:r>
              <a:rPr lang="ru-RU" b="0" i="0" dirty="0">
                <a:solidFill>
                  <a:srgbClr val="000000"/>
                </a:solidFill>
                <a:effectLst/>
                <a:latin typeface="Times New Roman" panose="02020603050405020304" pitchFamily="18" charset="0"/>
                <a:cs typeface="Times New Roman" panose="02020603050405020304" pitchFamily="18" charset="0"/>
              </a:rPr>
              <a:t>4. Сформулирован подход к признанию информации существенной для раскрытия ее в </a:t>
            </a:r>
            <a:r>
              <a:rPr lang="ru-RU" b="0" i="0" dirty="0" err="1">
                <a:solidFill>
                  <a:srgbClr val="000000"/>
                </a:solidFill>
                <a:effectLst/>
                <a:latin typeface="Times New Roman" panose="02020603050405020304" pitchFamily="18" charset="0"/>
                <a:cs typeface="Times New Roman" panose="02020603050405020304" pitchFamily="18" charset="0"/>
              </a:rPr>
              <a:t>бухотчетности</a:t>
            </a:r>
            <a:r>
              <a:rPr lang="ru-RU" b="0" i="0" dirty="0">
                <a:solidFill>
                  <a:srgbClr val="000000"/>
                </a:solidFill>
                <a:effectLst/>
                <a:latin typeface="Times New Roman" panose="02020603050405020304" pitchFamily="18" charset="0"/>
                <a:cs typeface="Times New Roman" panose="02020603050405020304" pitchFamily="18" charset="0"/>
              </a:rPr>
              <a:t>. Организация самостоятельно признает информацию существенной с учетом величины (</a:t>
            </a:r>
            <a:r>
              <a:rPr lang="ru-RU" b="0" i="1" dirty="0">
                <a:solidFill>
                  <a:srgbClr val="000000"/>
                </a:solidFill>
                <a:effectLst/>
                <a:latin typeface="Times New Roman" panose="02020603050405020304" pitchFamily="18" charset="0"/>
                <a:cs typeface="Times New Roman" panose="02020603050405020304" pitchFamily="18" charset="0"/>
              </a:rPr>
              <a:t>обычно это стоимостная характеристика</a:t>
            </a:r>
            <a:r>
              <a:rPr lang="ru-RU" b="0" i="0" dirty="0">
                <a:solidFill>
                  <a:srgbClr val="000000"/>
                </a:solidFill>
                <a:effectLst/>
                <a:latin typeface="Times New Roman" panose="02020603050405020304" pitchFamily="18" charset="0"/>
                <a:cs typeface="Times New Roman" panose="02020603050405020304" pitchFamily="18" charset="0"/>
              </a:rPr>
              <a:t>) и характера информации, ее возможного влияния на принятие экономических решений пользователями </a:t>
            </a:r>
            <a:r>
              <a:rPr lang="ru-RU" b="0" i="0" dirty="0" err="1">
                <a:solidFill>
                  <a:srgbClr val="000000"/>
                </a:solidFill>
                <a:effectLst/>
                <a:latin typeface="Times New Roman" panose="02020603050405020304" pitchFamily="18" charset="0"/>
                <a:cs typeface="Times New Roman" panose="02020603050405020304" pitchFamily="18" charset="0"/>
              </a:rPr>
              <a:t>бухотчетности</a:t>
            </a:r>
            <a:r>
              <a:rPr lang="ru-RU" b="0" i="0" dirty="0">
                <a:solidFill>
                  <a:srgbClr val="000000"/>
                </a:solidFill>
                <a:effectLst/>
                <a:latin typeface="Times New Roman" panose="02020603050405020304" pitchFamily="18" charset="0"/>
                <a:cs typeface="Times New Roman" panose="02020603050405020304" pitchFamily="18" charset="0"/>
              </a:rPr>
              <a:t>.</a:t>
            </a:r>
          </a:p>
          <a:p>
            <a:pPr algn="just">
              <a:buNone/>
            </a:pPr>
            <a:r>
              <a:rPr lang="ru-RU" dirty="0">
                <a:solidFill>
                  <a:srgbClr val="000000"/>
                </a:solidFill>
                <a:latin typeface="Times New Roman" panose="02020603050405020304" pitchFamily="18" charset="0"/>
                <a:cs typeface="Times New Roman" panose="02020603050405020304" pitchFamily="18" charset="0"/>
              </a:rPr>
              <a:t>5.</a:t>
            </a:r>
            <a:r>
              <a:rPr lang="ru-RU" b="0" i="0" dirty="0">
                <a:solidFill>
                  <a:srgbClr val="000000"/>
                </a:solidFill>
                <a:effectLst/>
                <a:latin typeface="Times New Roman" panose="02020603050405020304" pitchFamily="18" charset="0"/>
                <a:cs typeface="Times New Roman" panose="02020603050405020304" pitchFamily="18" charset="0"/>
              </a:rPr>
              <a:t> Конкретизировали условия достоверности </a:t>
            </a:r>
            <a:r>
              <a:rPr lang="ru-RU" b="0" i="0" dirty="0" err="1">
                <a:solidFill>
                  <a:srgbClr val="000000"/>
                </a:solidFill>
                <a:effectLst/>
                <a:latin typeface="Times New Roman" panose="02020603050405020304" pitchFamily="18" charset="0"/>
                <a:cs typeface="Times New Roman" panose="02020603050405020304" pitchFamily="18" charset="0"/>
              </a:rPr>
              <a:t>бухотчетности</a:t>
            </a:r>
            <a:r>
              <a:rPr lang="ru-RU" b="0" i="0" dirty="0">
                <a:solidFill>
                  <a:srgbClr val="000000"/>
                </a:solidFill>
                <a:effectLst/>
                <a:latin typeface="Times New Roman" panose="02020603050405020304" pitchFamily="18" charset="0"/>
                <a:cs typeface="Times New Roman" panose="02020603050405020304" pitchFamily="18" charset="0"/>
              </a:rPr>
              <a:t>, в частности, достоверной признается отчетность (п. 69 ФСБУ 4/2023):</a:t>
            </a:r>
          </a:p>
          <a:p>
            <a:pPr algn="just">
              <a:buNone/>
            </a:pPr>
            <a:r>
              <a:rPr lang="ru-RU" b="0" i="0" dirty="0">
                <a:solidFill>
                  <a:srgbClr val="000000"/>
                </a:solidFill>
                <a:effectLst/>
                <a:latin typeface="Times New Roman" panose="02020603050405020304" pitchFamily="18" charset="0"/>
                <a:cs typeface="Times New Roman" panose="02020603050405020304" pitchFamily="18" charset="0"/>
              </a:rPr>
              <a:t>которая содержит информацию, сформированную в соответствии с установленными стандартами (федеральными, отраслевыми) и систематизированную согласно требованиям закона о бухучете № 402-ФЗ. в которой раскрываемая информация является нейтральной — она не влияет на экономические решения пользователей отчетности;</a:t>
            </a:r>
          </a:p>
          <a:p>
            <a:pPr algn="just">
              <a:buNone/>
            </a:pPr>
            <a:r>
              <a:rPr lang="ru-RU" b="0" i="0" dirty="0">
                <a:solidFill>
                  <a:srgbClr val="000000"/>
                </a:solidFill>
                <a:effectLst/>
                <a:latin typeface="Times New Roman" panose="02020603050405020304" pitchFamily="18" charset="0"/>
                <a:cs typeface="Times New Roman" panose="02020603050405020304" pitchFamily="18" charset="0"/>
              </a:rPr>
              <a:t>содержание и формы которой применяются организацией последовательно — от одного отчетного периода к другому;</a:t>
            </a:r>
          </a:p>
          <a:p>
            <a:pPr algn="just">
              <a:buNone/>
            </a:pPr>
            <a:r>
              <a:rPr lang="ru-RU" b="0" i="0" dirty="0">
                <a:solidFill>
                  <a:srgbClr val="000000"/>
                </a:solidFill>
                <a:effectLst/>
                <a:latin typeface="Times New Roman" panose="02020603050405020304" pitchFamily="18" charset="0"/>
                <a:cs typeface="Times New Roman" panose="02020603050405020304" pitchFamily="18" charset="0"/>
              </a:rPr>
              <a:t>значения в которой приводятся минимум за два периода — отчетный и аналогичный период предыдущего года.</a:t>
            </a:r>
          </a:p>
          <a:p>
            <a:pPr algn="just">
              <a:buNone/>
            </a:pPr>
            <a:endParaRPr lang="ru-RU"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7673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31EF676-C942-9EFD-098C-8ED28B48B49A}"/>
              </a:ext>
            </a:extLst>
          </p:cNvPr>
          <p:cNvSpPr txBox="1"/>
          <p:nvPr/>
        </p:nvSpPr>
        <p:spPr>
          <a:xfrm>
            <a:off x="776748" y="688257"/>
            <a:ext cx="10520517" cy="4151714"/>
          </a:xfrm>
          <a:prstGeom prst="rect">
            <a:avLst/>
          </a:prstGeom>
          <a:noFill/>
        </p:spPr>
        <p:txBody>
          <a:bodyPr wrap="square">
            <a:spAutoFit/>
          </a:bodyPr>
          <a:lstStyle/>
          <a:p>
            <a:pPr algn="just">
              <a:lnSpc>
                <a:spcPts val="1440"/>
              </a:lnSpc>
              <a:spcAft>
                <a:spcPts val="800"/>
              </a:spcAft>
              <a:buNone/>
            </a:pPr>
            <a:endPar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ts val="1440"/>
              </a:lnSpc>
              <a:spcAft>
                <a:spcPts val="800"/>
              </a:spcAft>
              <a:buNone/>
            </a:pPr>
            <a:endParaRPr lang="ru-RU" sz="2000" kern="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ts val="1440"/>
              </a:lnSpc>
              <a:spcAft>
                <a:spcPts val="800"/>
              </a:spcAft>
              <a:buNone/>
            </a:pPr>
            <a:endPar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ts val="1440"/>
              </a:lnSpc>
              <a:spcAft>
                <a:spcPts val="800"/>
              </a:spcAft>
              <a:buNone/>
            </a:pP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Доход определяется по следующим правилам (</a:t>
            </a:r>
            <a:r>
              <a:rPr lang="ru-RU" sz="200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п. п. 1</a:t>
            </a: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5 ст. 145</a:t>
            </a: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 НК РФ, </a:t>
            </a:r>
            <a:r>
              <a:rPr lang="ru-RU" sz="2000" u="sng" kern="0"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пп</a:t>
            </a:r>
            <a:r>
              <a:rPr lang="ru-RU" sz="200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 "а"</a:t>
            </a: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5"/>
              </a:rPr>
              <a:t>"в" п. 1 ст. 2</a:t>
            </a: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6"/>
              </a:rPr>
              <a:t>ч.</a:t>
            </a:r>
          </a:p>
          <a:p>
            <a:pPr algn="just">
              <a:lnSpc>
                <a:spcPts val="1440"/>
              </a:lnSpc>
              <a:spcAft>
                <a:spcPts val="800"/>
              </a:spcAft>
              <a:buNone/>
            </a:pPr>
            <a:r>
              <a:rPr lang="ru-RU" sz="200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6"/>
              </a:rPr>
              <a:t> 3 ст. 25</a:t>
            </a: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 Федерального закона от 28.11.2025 N 425-ФЗ):</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228600" algn="l"/>
              </a:tabLst>
            </a:pP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за период, в котором применяется (применялась) УСН, - по правилам гл. 26.2 НК РФ, то есть кассовым методом. </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ts val="1440"/>
              </a:lnSpc>
              <a:spcAft>
                <a:spcPts val="800"/>
              </a:spcAft>
              <a:buSzPts val="1000"/>
              <a:buFont typeface="Symbol" panose="05050102010706020507" pitchFamily="18" charset="2"/>
              <a:buChar char=""/>
              <a:tabLst>
                <a:tab pos="228600" algn="l"/>
              </a:tabLst>
            </a:pP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за период, когда применялся иной режим налогообложения, - по правилам, установленным</a:t>
            </a:r>
          </a:p>
          <a:p>
            <a:pPr marL="342900" lvl="0" indent="-342900" algn="just">
              <a:lnSpc>
                <a:spcPts val="1440"/>
              </a:lnSpc>
              <a:spcAft>
                <a:spcPts val="800"/>
              </a:spcAft>
              <a:buSzPts val="1000"/>
              <a:buFont typeface="Symbol" panose="05050102010706020507" pitchFamily="18" charset="2"/>
              <a:buChar char=""/>
              <a:tabLst>
                <a:tab pos="228600" algn="l"/>
              </a:tabLst>
            </a:pP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7"/>
              </a:rPr>
              <a:t>гл. 23</a:t>
            </a: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 или </a:t>
            </a:r>
            <a:r>
              <a:rPr lang="ru-RU" sz="200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8"/>
              </a:rPr>
              <a:t>25</a:t>
            </a: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 НК РФ, - соответственно для ИП или организаций, применявших ОСН; </a:t>
            </a:r>
            <a:r>
              <a:rPr lang="ru-RU" sz="200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9"/>
              </a:rPr>
              <a:t>гл.</a:t>
            </a:r>
          </a:p>
          <a:p>
            <a:pPr marL="342900" lvl="0" indent="-342900" algn="just">
              <a:lnSpc>
                <a:spcPts val="1440"/>
              </a:lnSpc>
              <a:spcAft>
                <a:spcPts val="800"/>
              </a:spcAft>
              <a:buSzPts val="1000"/>
              <a:buFont typeface="Symbol" panose="05050102010706020507" pitchFamily="18" charset="2"/>
              <a:buChar char=""/>
              <a:tabLst>
                <a:tab pos="228600" algn="l"/>
              </a:tabLst>
            </a:pPr>
            <a:r>
              <a:rPr lang="ru-RU" sz="200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9"/>
              </a:rPr>
              <a:t> 26.1</a:t>
            </a: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 НК РФ - для плательщиков ЕСХН.</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ts val="1440"/>
              </a:lnSpc>
              <a:spcAft>
                <a:spcPts val="800"/>
              </a:spcAft>
              <a:buSzPts val="1000"/>
              <a:buFont typeface="Symbol" panose="05050102010706020507" pitchFamily="18" charset="2"/>
              <a:buChar char=""/>
              <a:tabLst>
                <a:tab pos="228600" algn="l"/>
              </a:tabLst>
            </a:pP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При расчете суммы доходов не учитывайте прочие доходы:</a:t>
            </a:r>
          </a:p>
          <a:p>
            <a:pPr lvl="0" algn="just">
              <a:lnSpc>
                <a:spcPts val="1440"/>
              </a:lnSpc>
              <a:spcAft>
                <a:spcPts val="800"/>
              </a:spcAft>
              <a:buSzPts val="1000"/>
              <a:tabLst>
                <a:tab pos="228600" algn="l"/>
              </a:tabLst>
            </a:pP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 субсидии, </a:t>
            </a:r>
            <a:r>
              <a:rPr lang="ru-RU" sz="200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10"/>
              </a:rPr>
              <a:t>положительные курсовые разницы</a:t>
            </a:r>
            <a:r>
              <a:rPr lang="ru-RU" sz="2000" kern="100" dirty="0">
                <a:effectLst/>
                <a:latin typeface="Times New Roman" panose="02020603050405020304" pitchFamily="18" charset="0"/>
                <a:ea typeface="Calibri" panose="020F0502020204030204" pitchFamily="34" charset="0"/>
                <a:cs typeface="Times New Roman" panose="02020603050405020304" pitchFamily="18" charset="0"/>
              </a:rPr>
              <a:t>, излишки выявленные при инвентаризации </a:t>
            </a:r>
            <a:r>
              <a:rPr lang="ru-RU" sz="2000" kern="100" dirty="0" err="1">
                <a:effectLst/>
                <a:latin typeface="Times New Roman" panose="02020603050405020304" pitchFamily="18" charset="0"/>
                <a:ea typeface="Calibri" panose="020F0502020204030204" pitchFamily="34" charset="0"/>
                <a:cs typeface="Times New Roman" panose="02020603050405020304" pitchFamily="18" charset="0"/>
              </a:rPr>
              <a:t>итд</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ts val="1440"/>
              </a:lnSpc>
              <a:spcAft>
                <a:spcPts val="800"/>
              </a:spcAft>
              <a:buSzPts val="1000"/>
              <a:tabLst>
                <a:tab pos="228600" algn="l"/>
              </a:tabLst>
            </a:pP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11"/>
              </a:rPr>
              <a:t>п. п. 1</a:t>
            </a: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5 ст. 145</a:t>
            </a: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12"/>
              </a:rPr>
              <a:t>п. 9 ст. 164</a:t>
            </a: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 НК РФ, </a:t>
            </a:r>
            <a:r>
              <a:rPr lang="ru-RU" sz="2000" u="sng" kern="0"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5"/>
              </a:rPr>
              <a:t>пп</a:t>
            </a:r>
            <a:r>
              <a:rPr lang="ru-RU" sz="200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5"/>
              </a:rPr>
              <a:t>. "в" п. 1 ст. 2</a:t>
            </a: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6"/>
              </a:rPr>
              <a:t>ч. 3 ст. 25</a:t>
            </a: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 Федерального закона от</a:t>
            </a:r>
          </a:p>
          <a:p>
            <a:pPr lvl="0" algn="just">
              <a:lnSpc>
                <a:spcPts val="1440"/>
              </a:lnSpc>
              <a:spcAft>
                <a:spcPts val="800"/>
              </a:spcAft>
              <a:buSzPts val="1000"/>
              <a:tabLst>
                <a:tab pos="228600" algn="l"/>
              </a:tabLst>
            </a:pP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 28.11.2025 N 425-ФЗ). </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522474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46D3F1-41DC-60C0-19DE-C4141961142B}"/>
              </a:ext>
            </a:extLst>
          </p:cNvPr>
          <p:cNvSpPr txBox="1"/>
          <p:nvPr/>
        </p:nvSpPr>
        <p:spPr>
          <a:xfrm>
            <a:off x="1573161" y="1273722"/>
            <a:ext cx="9665110" cy="4524315"/>
          </a:xfrm>
          <a:prstGeom prst="rect">
            <a:avLst/>
          </a:prstGeom>
          <a:noFill/>
        </p:spPr>
        <p:txBody>
          <a:bodyPr wrap="square">
            <a:spAutoFit/>
          </a:bodyPr>
          <a:lstStyle/>
          <a:p>
            <a:pPr algn="l">
              <a:buNone/>
            </a:pPr>
            <a:r>
              <a:rPr lang="ru-RU" b="0" i="0" dirty="0">
                <a:solidFill>
                  <a:srgbClr val="000000"/>
                </a:solidFill>
                <a:effectLst/>
                <a:latin typeface="Times New Roman" panose="02020603050405020304" pitchFamily="18" charset="0"/>
                <a:cs typeface="Times New Roman" panose="02020603050405020304" pitchFamily="18" charset="0"/>
              </a:rPr>
              <a:t>6.</a:t>
            </a:r>
            <a:r>
              <a:rPr lang="ru-RU" b="0" i="0" dirty="0">
                <a:solidFill>
                  <a:srgbClr val="000000"/>
                </a:solidFill>
                <a:effectLst/>
                <a:latin typeface="Roboto" panose="02000000000000000000" pitchFamily="2" charset="0"/>
              </a:rPr>
              <a:t> </a:t>
            </a:r>
            <a:r>
              <a:rPr lang="ru-RU" b="0" i="0" dirty="0">
                <a:solidFill>
                  <a:srgbClr val="000000"/>
                </a:solidFill>
                <a:effectLst/>
                <a:latin typeface="Times New Roman" panose="02020603050405020304" pitchFamily="18" charset="0"/>
                <a:cs typeface="Times New Roman" panose="02020603050405020304" pitchFamily="18" charset="0"/>
              </a:rPr>
              <a:t>Определили подход к зачетам между показателями </a:t>
            </a:r>
            <a:r>
              <a:rPr lang="ru-RU" b="0" i="0" dirty="0" err="1">
                <a:solidFill>
                  <a:srgbClr val="000000"/>
                </a:solidFill>
                <a:effectLst/>
                <a:latin typeface="Times New Roman" panose="02020603050405020304" pitchFamily="18" charset="0"/>
                <a:cs typeface="Times New Roman" panose="02020603050405020304" pitchFamily="18" charset="0"/>
              </a:rPr>
              <a:t>бухотчетности</a:t>
            </a:r>
            <a:r>
              <a:rPr lang="ru-RU" b="0" i="0" dirty="0">
                <a:solidFill>
                  <a:srgbClr val="000000"/>
                </a:solidFill>
                <a:effectLst/>
                <a:latin typeface="Times New Roman" panose="02020603050405020304" pitchFamily="18" charset="0"/>
                <a:cs typeface="Times New Roman" panose="02020603050405020304" pitchFamily="18" charset="0"/>
              </a:rPr>
              <a:t> — зачет возможен только в случаях, предусмотренных различными </a:t>
            </a:r>
            <a:r>
              <a:rPr lang="ru-RU" b="0" i="0" dirty="0">
                <a:solidFill>
                  <a:srgbClr val="316FEE"/>
                </a:solidFill>
                <a:effectLst/>
                <a:latin typeface="Times New Roman" panose="02020603050405020304" pitchFamily="18" charset="0"/>
                <a:cs typeface="Times New Roman" panose="02020603050405020304" pitchFamily="18" charset="0"/>
                <a:hlinkClick r:id="rId2"/>
              </a:rPr>
              <a:t>ФСБУ</a:t>
            </a:r>
            <a:r>
              <a:rPr lang="ru-RU" b="0" i="0" dirty="0">
                <a:solidFill>
                  <a:srgbClr val="000000"/>
                </a:solidFill>
                <a:effectLst/>
                <a:latin typeface="Times New Roman" panose="02020603050405020304" pitchFamily="18" charset="0"/>
                <a:cs typeface="Times New Roman" panose="02020603050405020304" pitchFamily="18" charset="0"/>
              </a:rPr>
              <a:t>. Например, </a:t>
            </a:r>
            <a:r>
              <a:rPr lang="ru-RU" b="0" i="0" dirty="0">
                <a:solidFill>
                  <a:srgbClr val="316FEE"/>
                </a:solidFill>
                <a:effectLst/>
                <a:latin typeface="Times New Roman" panose="02020603050405020304" pitchFamily="18" charset="0"/>
                <a:cs typeface="Times New Roman" panose="02020603050405020304" pitchFamily="18" charset="0"/>
                <a:hlinkClick r:id="rId3"/>
              </a:rPr>
              <a:t>ФСБУ 4/2023</a:t>
            </a:r>
            <a:r>
              <a:rPr lang="ru-RU" b="0" i="0" dirty="0">
                <a:solidFill>
                  <a:srgbClr val="000000"/>
                </a:solidFill>
                <a:effectLst/>
                <a:latin typeface="Times New Roman" panose="02020603050405020304" pitchFamily="18" charset="0"/>
                <a:cs typeface="Times New Roman" panose="02020603050405020304" pitchFamily="18" charset="0"/>
              </a:rPr>
              <a:t> допускает зачет между показателями прочих доходов и прочих расходов. К зачету не относятся показатели в нетто-оценке, то есть за вычетом регулирующих величин — накопленной амортизации, накопленного обесценения, резервов (</a:t>
            </a:r>
            <a:r>
              <a:rPr lang="ru-RU" b="0" i="1" dirty="0">
                <a:solidFill>
                  <a:srgbClr val="000000"/>
                </a:solidFill>
                <a:effectLst/>
                <a:latin typeface="Times New Roman" panose="02020603050405020304" pitchFamily="18" charset="0"/>
                <a:cs typeface="Times New Roman" panose="02020603050405020304" pitchFamily="18" charset="0"/>
              </a:rPr>
              <a:t>под обесценение запасов и </a:t>
            </a:r>
            <a:r>
              <a:rPr lang="ru-RU" b="0" i="1" dirty="0" err="1">
                <a:solidFill>
                  <a:srgbClr val="000000"/>
                </a:solidFill>
                <a:effectLst/>
                <a:latin typeface="Times New Roman" panose="02020603050405020304" pitchFamily="18" charset="0"/>
                <a:cs typeface="Times New Roman" panose="02020603050405020304" pitchFamily="18" charset="0"/>
              </a:rPr>
              <a:t>финвложений</a:t>
            </a:r>
            <a:r>
              <a:rPr lang="ru-RU" b="0" i="1" dirty="0">
                <a:solidFill>
                  <a:srgbClr val="000000"/>
                </a:solidFill>
                <a:effectLst/>
                <a:latin typeface="Times New Roman" panose="02020603050405020304" pitchFamily="18" charset="0"/>
                <a:cs typeface="Times New Roman" panose="02020603050405020304" pitchFamily="18" charset="0"/>
              </a:rPr>
              <a:t>, по сомнительным долгам и другие</a:t>
            </a:r>
            <a:r>
              <a:rPr lang="ru-RU" b="0" i="0" dirty="0">
                <a:solidFill>
                  <a:srgbClr val="000000"/>
                </a:solidFill>
                <a:effectLst/>
                <a:latin typeface="Times New Roman" panose="02020603050405020304" pitchFamily="18" charset="0"/>
                <a:cs typeface="Times New Roman" panose="02020603050405020304" pitchFamily="18" charset="0"/>
              </a:rPr>
              <a:t>). Эти величины раскрывают в пояснениях к балансу.</a:t>
            </a:r>
          </a:p>
          <a:p>
            <a:pPr algn="l">
              <a:buNone/>
            </a:pPr>
            <a:r>
              <a:rPr lang="ru-RU" b="0" i="0" dirty="0">
                <a:solidFill>
                  <a:srgbClr val="000000"/>
                </a:solidFill>
                <a:effectLst/>
                <a:latin typeface="Times New Roman" panose="02020603050405020304" pitchFamily="18" charset="0"/>
                <a:cs typeface="Times New Roman" panose="02020603050405020304" pitchFamily="18" charset="0"/>
              </a:rPr>
              <a:t>7. Правила составления упрощенной отчетности систематизировали, включая состав и содержание раскрываемой в ней информации (</a:t>
            </a:r>
            <a:r>
              <a:rPr lang="ru-RU" b="0" i="1" dirty="0">
                <a:solidFill>
                  <a:srgbClr val="000000"/>
                </a:solidFill>
                <a:effectLst/>
                <a:latin typeface="Times New Roman" panose="02020603050405020304" pitchFamily="18" charset="0"/>
                <a:cs typeface="Times New Roman" panose="02020603050405020304" pitchFamily="18" charset="0"/>
              </a:rPr>
              <a:t>п. 51–4 </a:t>
            </a:r>
            <a:r>
              <a:rPr lang="ru-RU" b="0" i="1" dirty="0">
                <a:solidFill>
                  <a:srgbClr val="316FEE"/>
                </a:solidFill>
                <a:effectLst/>
                <a:latin typeface="Times New Roman" panose="02020603050405020304" pitchFamily="18" charset="0"/>
                <a:cs typeface="Times New Roman" panose="02020603050405020304" pitchFamily="18" charset="0"/>
                <a:hlinkClick r:id="rId3"/>
              </a:rPr>
              <a:t>ФСБУ 4/2023</a:t>
            </a:r>
            <a:r>
              <a:rPr lang="ru-RU" b="0" i="0" dirty="0">
                <a:solidFill>
                  <a:srgbClr val="000000"/>
                </a:solidFill>
                <a:effectLst/>
                <a:latin typeface="Times New Roman" panose="02020603050405020304" pitchFamily="18" charset="0"/>
                <a:cs typeface="Times New Roman" panose="02020603050405020304" pitchFamily="18"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8. Установлены правила подписания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cs typeface="Times New Roman" panose="02020603050405020304" pitchFamily="18" charset="0"/>
              </a:rPr>
              <a:t>бухотчетности</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ru-RU" sz="1800" b="0" i="1"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п. 68 </a:t>
            </a:r>
            <a:r>
              <a:rPr kumimoji="0" lang="ru-RU" sz="1800" b="0" i="1" u="none" strike="noStrike" kern="1200" cap="none" spc="0" normalizeH="0" baseline="0" noProof="0" dirty="0">
                <a:ln>
                  <a:noFill/>
                </a:ln>
                <a:solidFill>
                  <a:srgbClr val="316FEE"/>
                </a:solidFill>
                <a:effectLst/>
                <a:uLnTx/>
                <a:uFillTx/>
                <a:latin typeface="Times New Roman" panose="02020603050405020304" pitchFamily="18" charset="0"/>
                <a:cs typeface="Times New Roman" panose="02020603050405020304" pitchFamily="18" charset="0"/>
                <a:hlinkClick r:id="rId3"/>
              </a:rPr>
              <a:t>ФСБУ 4/2023</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Право подписи имеет руководитель компании или иное лицо, если это предусмотрено учредительными документами. </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Подпись включает: название должности, собственноручную подпись лица либо иные реквизиты, идентифицирующие личность, расшифровку подписи (</a:t>
            </a:r>
            <a:r>
              <a:rPr kumimoji="0" lang="ru-RU" sz="1800" b="0" i="1"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инициалы и фамилию</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 </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Указывается дата подписания отчетности.</a:t>
            </a:r>
          </a:p>
          <a:p>
            <a:pPr algn="l">
              <a:buNone/>
            </a:pPr>
            <a:endParaRPr lang="ru-RU" b="0" i="0" dirty="0">
              <a:solidFill>
                <a:srgbClr val="000000"/>
              </a:solidFill>
              <a:effectLst/>
              <a:latin typeface="Roboto" panose="02000000000000000000" pitchFamily="2" charset="0"/>
            </a:endParaRPr>
          </a:p>
          <a:p>
            <a:pPr algn="l">
              <a:buNone/>
            </a:pPr>
            <a:endParaRPr lang="ru-RU" b="0" i="0" dirty="0">
              <a:solidFill>
                <a:srgbClr val="000000"/>
              </a:solidFill>
              <a:effectLst/>
              <a:latin typeface="Roboto" panose="02000000000000000000" pitchFamily="2" charset="0"/>
            </a:endParaRPr>
          </a:p>
        </p:txBody>
      </p:sp>
    </p:spTree>
    <p:extLst>
      <p:ext uri="{BB962C8B-B14F-4D97-AF65-F5344CB8AC3E}">
        <p14:creationId xmlns:p14="http://schemas.microsoft.com/office/powerpoint/2010/main" val="25628480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FF8DAE8-2F9D-F306-F080-B5E7352D8B81}"/>
              </a:ext>
            </a:extLst>
          </p:cNvPr>
          <p:cNvSpPr txBox="1"/>
          <p:nvPr/>
        </p:nvSpPr>
        <p:spPr>
          <a:xfrm>
            <a:off x="688258" y="1202400"/>
            <a:ext cx="10815484" cy="3652282"/>
          </a:xfrm>
          <a:prstGeom prst="rect">
            <a:avLst/>
          </a:prstGeom>
          <a:noFill/>
        </p:spPr>
        <p:txBody>
          <a:bodyPr wrap="square">
            <a:spAutoFit/>
          </a:bodyPr>
          <a:lstStyle/>
          <a:p>
            <a:pPr algn="l">
              <a:spcAft>
                <a:spcPts val="750"/>
              </a:spcAft>
              <a:buNone/>
            </a:pPr>
            <a:r>
              <a:rPr lang="ru-RU" b="0" i="0" dirty="0">
                <a:solidFill>
                  <a:srgbClr val="222222"/>
                </a:solidFill>
                <a:effectLst/>
                <a:latin typeface="Times New Roman" panose="02020603050405020304" pitchFamily="18" charset="0"/>
                <a:cs typeface="Times New Roman" panose="02020603050405020304" pitchFamily="18" charset="0"/>
              </a:rPr>
              <a:t>В учетной политике необходимо прописать правила и способы составления </a:t>
            </a:r>
            <a:r>
              <a:rPr lang="ru-RU" b="0" i="0" dirty="0" err="1">
                <a:solidFill>
                  <a:srgbClr val="222222"/>
                </a:solidFill>
                <a:effectLst/>
                <a:latin typeface="Times New Roman" panose="02020603050405020304" pitchFamily="18" charset="0"/>
                <a:cs typeface="Times New Roman" panose="02020603050405020304" pitchFamily="18" charset="0"/>
              </a:rPr>
              <a:t>бухотчетности</a:t>
            </a:r>
            <a:r>
              <a:rPr lang="ru-RU" b="0" i="0" dirty="0">
                <a:solidFill>
                  <a:srgbClr val="222222"/>
                </a:solidFill>
                <a:effectLst/>
                <a:latin typeface="Times New Roman" panose="02020603050405020304" pitchFamily="18" charset="0"/>
                <a:cs typeface="Times New Roman" panose="02020603050405020304" pitchFamily="18" charset="0"/>
              </a:rPr>
              <a:t> и отражения отдельных показателей, по которым у компании есть право выбора:</a:t>
            </a:r>
          </a:p>
          <a:p>
            <a:pPr algn="l">
              <a:spcAft>
                <a:spcPts val="750"/>
              </a:spcAft>
              <a:buFont typeface="Arial" panose="020B0604020202020204" pitchFamily="34" charset="0"/>
              <a:buChar char="•"/>
            </a:pPr>
            <a:r>
              <a:rPr lang="ru-RU" b="0" i="0" dirty="0">
                <a:solidFill>
                  <a:srgbClr val="222222"/>
                </a:solidFill>
                <a:effectLst/>
                <a:latin typeface="Times New Roman" panose="02020603050405020304" pitchFamily="18" charset="0"/>
                <a:cs typeface="Times New Roman" panose="02020603050405020304" pitchFamily="18" charset="0"/>
              </a:rPr>
              <a:t>полные или упрощенные формы бухгалтерской отчетности;</a:t>
            </a:r>
          </a:p>
          <a:p>
            <a:pPr algn="l">
              <a:spcAft>
                <a:spcPts val="750"/>
              </a:spcAft>
              <a:buFont typeface="Arial" panose="020B0604020202020204" pitchFamily="34" charset="0"/>
              <a:buChar char="•"/>
            </a:pPr>
            <a:r>
              <a:rPr lang="ru-RU" b="0" i="0" dirty="0">
                <a:solidFill>
                  <a:srgbClr val="222222"/>
                </a:solidFill>
                <a:effectLst/>
                <a:latin typeface="Times New Roman" panose="02020603050405020304" pitchFamily="18" charset="0"/>
                <a:cs typeface="Times New Roman" panose="02020603050405020304" pitchFamily="18" charset="0"/>
              </a:rPr>
              <a:t>уровень существенности в формах </a:t>
            </a:r>
            <a:r>
              <a:rPr lang="ru-RU" b="0" i="0" dirty="0" err="1">
                <a:solidFill>
                  <a:srgbClr val="222222"/>
                </a:solidFill>
                <a:effectLst/>
                <a:latin typeface="Times New Roman" panose="02020603050405020304" pitchFamily="18" charset="0"/>
                <a:cs typeface="Times New Roman" panose="02020603050405020304" pitchFamily="18" charset="0"/>
              </a:rPr>
              <a:t>бухотчетности</a:t>
            </a:r>
            <a:r>
              <a:rPr lang="ru-RU" b="0" i="0" dirty="0">
                <a:solidFill>
                  <a:srgbClr val="222222"/>
                </a:solidFill>
                <a:effectLst/>
                <a:latin typeface="Times New Roman" panose="02020603050405020304" pitchFamily="18" charset="0"/>
                <a:cs typeface="Times New Roman" panose="02020603050405020304" pitchFamily="18" charset="0"/>
              </a:rPr>
              <a:t>, а также зависящая от этого детализация показателей – в формах отчетности или в пояснениях к ней;</a:t>
            </a:r>
          </a:p>
          <a:p>
            <a:pPr algn="l">
              <a:spcAft>
                <a:spcPts val="750"/>
              </a:spcAft>
              <a:buFont typeface="Arial" panose="020B0604020202020204" pitchFamily="34" charset="0"/>
              <a:buChar char="•"/>
            </a:pPr>
            <a:r>
              <a:rPr lang="ru-RU" b="0" i="0" dirty="0">
                <a:solidFill>
                  <a:srgbClr val="222222"/>
                </a:solidFill>
                <a:effectLst/>
                <a:latin typeface="Times New Roman" panose="02020603050405020304" pitchFamily="18" charset="0"/>
                <a:cs typeface="Times New Roman" panose="02020603050405020304" pitchFamily="18" charset="0"/>
              </a:rPr>
              <a:t>возможность группового учета показателей;</a:t>
            </a:r>
          </a:p>
          <a:p>
            <a:pPr algn="l">
              <a:spcAft>
                <a:spcPts val="750"/>
              </a:spcAft>
              <a:buFont typeface="Arial" panose="020B0604020202020204" pitchFamily="34" charset="0"/>
              <a:buChar char="•"/>
            </a:pPr>
            <a:r>
              <a:rPr lang="ru-RU" b="0" i="0" dirty="0">
                <a:solidFill>
                  <a:srgbClr val="222222"/>
                </a:solidFill>
                <a:effectLst/>
                <a:latin typeface="Times New Roman" panose="02020603050405020304" pitchFamily="18" charset="0"/>
                <a:cs typeface="Times New Roman" panose="02020603050405020304" pitchFamily="18" charset="0"/>
              </a:rPr>
              <a:t>период и сроки составления промежуточной отчетности, а также способ ее составления, если оформляете ее.</a:t>
            </a:r>
          </a:p>
          <a:p>
            <a:pPr algn="l">
              <a:buNone/>
            </a:pPr>
            <a:br>
              <a:rPr lang="ru-RU" b="0" i="0" dirty="0">
                <a:solidFill>
                  <a:srgbClr val="222222"/>
                </a:solidFill>
                <a:effectLst/>
                <a:latin typeface="Times New Roman" panose="02020603050405020304" pitchFamily="18" charset="0"/>
                <a:cs typeface="Times New Roman" panose="02020603050405020304" pitchFamily="18" charset="0"/>
              </a:rPr>
            </a:br>
            <a:br>
              <a:rPr lang="ru-RU" b="0" i="0" dirty="0">
                <a:solidFill>
                  <a:srgbClr val="222222"/>
                </a:solidFill>
                <a:effectLst/>
                <a:latin typeface="Times New Roman" panose="02020603050405020304" pitchFamily="18" charset="0"/>
                <a:cs typeface="Times New Roman" panose="02020603050405020304" pitchFamily="18" charset="0"/>
              </a:rPr>
            </a:br>
            <a:endParaRPr lang="ru-RU" b="0" i="0" dirty="0">
              <a:solidFill>
                <a:srgbClr val="222222"/>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49541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AF77130-1CAE-668A-1C23-BA7AF014CD5D}"/>
              </a:ext>
            </a:extLst>
          </p:cNvPr>
          <p:cNvSpPr txBox="1"/>
          <p:nvPr/>
        </p:nvSpPr>
        <p:spPr>
          <a:xfrm>
            <a:off x="1543664" y="755126"/>
            <a:ext cx="9910916" cy="3898503"/>
          </a:xfrm>
          <a:prstGeom prst="rect">
            <a:avLst/>
          </a:prstGeom>
          <a:noFill/>
        </p:spPr>
        <p:txBody>
          <a:bodyPr wrap="square">
            <a:spAutoFit/>
          </a:bodyPr>
          <a:lstStyle/>
          <a:p>
            <a:pPr algn="l">
              <a:spcAft>
                <a:spcPts val="750"/>
              </a:spcAft>
              <a:buNone/>
            </a:pPr>
            <a:r>
              <a:rPr lang="ru-RU" b="0" i="0" dirty="0">
                <a:solidFill>
                  <a:srgbClr val="222222"/>
                </a:solidFill>
                <a:effectLst/>
                <a:latin typeface="Times New Roman" panose="02020603050405020304" pitchFamily="18" charset="0"/>
                <a:cs typeface="Times New Roman" panose="02020603050405020304" pitchFamily="18" charset="0"/>
              </a:rPr>
              <a:t>Образцы форм </a:t>
            </a:r>
            <a:r>
              <a:rPr lang="ru-RU" b="0" i="0" dirty="0" err="1">
                <a:solidFill>
                  <a:srgbClr val="222222"/>
                </a:solidFill>
                <a:effectLst/>
                <a:latin typeface="Times New Roman" panose="02020603050405020304" pitchFamily="18" charset="0"/>
                <a:cs typeface="Times New Roman" panose="02020603050405020304" pitchFamily="18" charset="0"/>
              </a:rPr>
              <a:t>бухотчетности</a:t>
            </a:r>
            <a:r>
              <a:rPr lang="ru-RU" b="0" i="0" dirty="0">
                <a:solidFill>
                  <a:srgbClr val="222222"/>
                </a:solidFill>
                <a:effectLst/>
                <a:latin typeface="Times New Roman" panose="02020603050405020304" pitchFamily="18" charset="0"/>
                <a:cs typeface="Times New Roman" panose="02020603050405020304" pitchFamily="18" charset="0"/>
              </a:rPr>
              <a:t> приведены в </a:t>
            </a:r>
            <a:r>
              <a:rPr lang="ru-RU" b="0" i="0" u="none" strike="noStrike" dirty="0">
                <a:solidFill>
                  <a:srgbClr val="0047B3"/>
                </a:solidFill>
                <a:effectLst/>
                <a:latin typeface="Times New Roman" panose="02020603050405020304" pitchFamily="18" charset="0"/>
                <a:cs typeface="Times New Roman" panose="02020603050405020304" pitchFamily="18" charset="0"/>
                <a:hlinkClick r:id="rId2"/>
              </a:rPr>
              <a:t>приложениях 3–9</a:t>
            </a:r>
            <a:r>
              <a:rPr lang="ru-RU" b="0" i="0" dirty="0">
                <a:solidFill>
                  <a:srgbClr val="222222"/>
                </a:solidFill>
                <a:effectLst/>
                <a:latin typeface="Times New Roman" panose="02020603050405020304" pitchFamily="18" charset="0"/>
                <a:cs typeface="Times New Roman" panose="02020603050405020304" pitchFamily="18" charset="0"/>
              </a:rPr>
              <a:t> к ФСБУ 4/2023. Данные формы содержат минимальный обязательный набор строк. Менять форму и удалять строки нельзя, но можно добавлять дополнительные строки исходя из специфики деятельности компании или для детализации показателей.</a:t>
            </a:r>
          </a:p>
          <a:p>
            <a:pPr algn="l">
              <a:spcAft>
                <a:spcPts val="750"/>
              </a:spcAft>
              <a:buNone/>
            </a:pPr>
            <a:r>
              <a:rPr lang="ru-RU" b="0" i="0" dirty="0">
                <a:solidFill>
                  <a:srgbClr val="222222"/>
                </a:solidFill>
                <a:effectLst/>
                <a:latin typeface="Times New Roman" panose="02020603050405020304" pitchFamily="18" charset="0"/>
                <a:cs typeface="Times New Roman" panose="02020603050405020304" pitchFamily="18" charset="0"/>
              </a:rPr>
              <a:t>В каждой форме отчетности, кроме пояснений, нужно отразить коды из </a:t>
            </a:r>
            <a:r>
              <a:rPr lang="ru-RU" b="0" i="0" u="none" strike="noStrike" dirty="0">
                <a:solidFill>
                  <a:srgbClr val="0047B3"/>
                </a:solidFill>
                <a:effectLst/>
                <a:latin typeface="Times New Roman" panose="02020603050405020304" pitchFamily="18" charset="0"/>
                <a:cs typeface="Times New Roman" panose="02020603050405020304" pitchFamily="18" charset="0"/>
                <a:hlinkClick r:id="rId3"/>
              </a:rPr>
              <a:t>приложения 10</a:t>
            </a:r>
            <a:r>
              <a:rPr lang="ru-RU" b="0" i="0" dirty="0">
                <a:solidFill>
                  <a:srgbClr val="222222"/>
                </a:solidFill>
                <a:effectLst/>
                <a:latin typeface="Times New Roman" panose="02020603050405020304" pitchFamily="18" charset="0"/>
                <a:cs typeface="Times New Roman" panose="02020603050405020304" pitchFamily="18" charset="0"/>
              </a:rPr>
              <a:t>. Коды указываются в отдельной графе после графы «Наименование показателя». Образцы форм отчетности такую графу не содержат, поэтому ее нужно ввести самостоятельно (</a:t>
            </a:r>
            <a:r>
              <a:rPr lang="ru-RU" b="0" i="0" u="none" strike="noStrike" dirty="0">
                <a:solidFill>
                  <a:srgbClr val="0047B3"/>
                </a:solidFill>
                <a:effectLst/>
                <a:latin typeface="Times New Roman" panose="02020603050405020304" pitchFamily="18" charset="0"/>
                <a:cs typeface="Times New Roman" panose="02020603050405020304" pitchFamily="18" charset="0"/>
                <a:hlinkClick r:id="rId4"/>
              </a:rPr>
              <a:t>подп. «д» п. 66 ФСБУ 4/2023</a:t>
            </a:r>
            <a:r>
              <a:rPr lang="ru-RU" b="0" i="0" dirty="0">
                <a:solidFill>
                  <a:srgbClr val="222222"/>
                </a:solidFill>
                <a:effectLst/>
                <a:latin typeface="Times New Roman" panose="02020603050405020304" pitchFamily="18" charset="0"/>
                <a:cs typeface="Times New Roman" panose="02020603050405020304" pitchFamily="18" charset="0"/>
              </a:rPr>
              <a:t>). Также у </a:t>
            </a:r>
            <a:r>
              <a:rPr lang="ru-RU" b="0" i="0" dirty="0" err="1">
                <a:solidFill>
                  <a:srgbClr val="222222"/>
                </a:solidFill>
                <a:effectLst/>
                <a:latin typeface="Times New Roman" panose="02020603050405020304" pitchFamily="18" charset="0"/>
                <a:cs typeface="Times New Roman" panose="02020603050405020304" pitchFamily="18" charset="0"/>
              </a:rPr>
              <a:t>бухотчетности</a:t>
            </a:r>
            <a:r>
              <a:rPr lang="ru-RU" b="0" i="0" dirty="0">
                <a:solidFill>
                  <a:srgbClr val="222222"/>
                </a:solidFill>
                <a:effectLst/>
                <a:latin typeface="Times New Roman" panose="02020603050405020304" pitchFamily="18" charset="0"/>
                <a:cs typeface="Times New Roman" panose="02020603050405020304" pitchFamily="18" charset="0"/>
              </a:rPr>
              <a:t> должна быть заголовочная часть. Заголовки разные в зависимости от того, кто является пользователем </a:t>
            </a:r>
            <a:r>
              <a:rPr lang="ru-RU" b="0" i="0" dirty="0" err="1">
                <a:solidFill>
                  <a:srgbClr val="222222"/>
                </a:solidFill>
                <a:effectLst/>
                <a:latin typeface="Times New Roman" panose="02020603050405020304" pitchFamily="18" charset="0"/>
                <a:cs typeface="Times New Roman" panose="02020603050405020304" pitchFamily="18" charset="0"/>
              </a:rPr>
              <a:t>бухотчетности</a:t>
            </a:r>
            <a:r>
              <a:rPr lang="ru-RU" b="0" i="0" dirty="0">
                <a:solidFill>
                  <a:srgbClr val="222222"/>
                </a:solidFill>
                <a:effectLst/>
                <a:latin typeface="Times New Roman" panose="02020603050405020304" pitchFamily="18" charset="0"/>
                <a:cs typeface="Times New Roman" panose="02020603050405020304" pitchFamily="18" charset="0"/>
              </a:rPr>
              <a:t>. Образцы заголовков приведены в приложениях </a:t>
            </a:r>
            <a:r>
              <a:rPr lang="ru-RU" b="0" i="0" u="none" strike="noStrike" dirty="0">
                <a:solidFill>
                  <a:srgbClr val="0047B3"/>
                </a:solidFill>
                <a:effectLst/>
                <a:latin typeface="Times New Roman" panose="02020603050405020304" pitchFamily="18" charset="0"/>
                <a:cs typeface="Times New Roman" panose="02020603050405020304" pitchFamily="18" charset="0"/>
                <a:hlinkClick r:id="rId5"/>
              </a:rPr>
              <a:t>1</a:t>
            </a:r>
            <a:r>
              <a:rPr lang="ru-RU" b="0" i="0" dirty="0">
                <a:solidFill>
                  <a:srgbClr val="222222"/>
                </a:solidFill>
                <a:effectLst/>
                <a:latin typeface="Times New Roman" panose="02020603050405020304" pitchFamily="18" charset="0"/>
                <a:cs typeface="Times New Roman" panose="02020603050405020304" pitchFamily="18" charset="0"/>
              </a:rPr>
              <a:t>и </a:t>
            </a:r>
            <a:r>
              <a:rPr lang="ru-RU" b="0" i="0" u="none" strike="noStrike" dirty="0">
                <a:solidFill>
                  <a:srgbClr val="0047B3"/>
                </a:solidFill>
                <a:effectLst/>
                <a:latin typeface="Times New Roman" panose="02020603050405020304" pitchFamily="18" charset="0"/>
                <a:cs typeface="Times New Roman" panose="02020603050405020304" pitchFamily="18" charset="0"/>
                <a:hlinkClick r:id="rId6"/>
              </a:rPr>
              <a:t>2</a:t>
            </a:r>
            <a:r>
              <a:rPr lang="ru-RU" b="0" i="0" dirty="0">
                <a:solidFill>
                  <a:srgbClr val="222222"/>
                </a:solidFill>
                <a:effectLst/>
                <a:latin typeface="Times New Roman" panose="02020603050405020304" pitchFamily="18" charset="0"/>
                <a:cs typeface="Times New Roman" panose="02020603050405020304" pitchFamily="18" charset="0"/>
              </a:rPr>
              <a:t> к ФСБУ 4/2023.</a:t>
            </a:r>
          </a:p>
          <a:p>
            <a:pPr algn="l">
              <a:buNone/>
            </a:pPr>
            <a:br>
              <a:rPr lang="ru-RU" b="0" i="0" dirty="0">
                <a:solidFill>
                  <a:srgbClr val="222222"/>
                </a:solidFill>
                <a:effectLst/>
                <a:latin typeface="Times New Roman" panose="02020603050405020304" pitchFamily="18" charset="0"/>
                <a:cs typeface="Times New Roman" panose="02020603050405020304" pitchFamily="18" charset="0"/>
              </a:rPr>
            </a:br>
            <a:br>
              <a:rPr lang="ru-RU" b="0" i="0" dirty="0">
                <a:solidFill>
                  <a:srgbClr val="222222"/>
                </a:solidFill>
                <a:effectLst/>
                <a:latin typeface="Times New Roman" panose="02020603050405020304" pitchFamily="18" charset="0"/>
                <a:cs typeface="Times New Roman" panose="02020603050405020304" pitchFamily="18" charset="0"/>
              </a:rPr>
            </a:br>
            <a:endParaRPr lang="ru-RU" b="0" i="0" dirty="0">
              <a:solidFill>
                <a:srgbClr val="222222"/>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05055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F18176A0-9FBA-9693-FA2A-8DB55C9C6C33}"/>
              </a:ext>
            </a:extLst>
          </p:cNvPr>
          <p:cNvGraphicFramePr>
            <a:graphicFrameLocks noGrp="1"/>
          </p:cNvGraphicFramePr>
          <p:nvPr>
            <p:extLst>
              <p:ext uri="{D42A27DB-BD31-4B8C-83A1-F6EECF244321}">
                <p14:modId xmlns:p14="http://schemas.microsoft.com/office/powerpoint/2010/main" val="3582175196"/>
              </p:ext>
            </p:extLst>
          </p:nvPr>
        </p:nvGraphicFramePr>
        <p:xfrm>
          <a:off x="1671485" y="589935"/>
          <a:ext cx="9556954" cy="6750811"/>
        </p:xfrm>
        <a:graphic>
          <a:graphicData uri="http://schemas.openxmlformats.org/drawingml/2006/table">
            <a:tbl>
              <a:tblPr firstRow="1" firstCol="1" lastRow="1" lastCol="1" bandRow="1" bandCol="1"/>
              <a:tblGrid>
                <a:gridCol w="9556954">
                  <a:extLst>
                    <a:ext uri="{9D8B030D-6E8A-4147-A177-3AD203B41FA5}">
                      <a16:colId xmlns:a16="http://schemas.microsoft.com/office/drawing/2014/main" val="491523648"/>
                    </a:ext>
                  </a:extLst>
                </a:gridCol>
              </a:tblGrid>
              <a:tr h="1290777">
                <a:tc>
                  <a:txBody>
                    <a:bodyPr/>
                    <a:lstStyle/>
                    <a:p>
                      <a:pPr marL="342900" lvl="0" indent="-342900" algn="just">
                        <a:lnSpc>
                          <a:spcPct val="107000"/>
                        </a:lnSpc>
                        <a:spcAft>
                          <a:spcPts val="600"/>
                        </a:spcAft>
                        <a:buFont typeface="Wingdings" panose="05000000000000000000" pitchFamily="2" charset="2"/>
                        <a:buChar char=""/>
                        <a:tabLst>
                          <a:tab pos="274320" algn="l"/>
                        </a:tabLst>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Если иное не установлено другими федеральными стандартами, актив представляется в бухгалтерском балансе как оборотный, когда выполняется одно из следующих условий:</a:t>
                      </a:r>
                      <a:endParaRPr lang="ru-RU" sz="16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24130" algn="just">
                        <a:lnSpc>
                          <a:spcPct val="107000"/>
                        </a:lnSpc>
                        <a:spcAft>
                          <a:spcPts val="600"/>
                        </a:spcAft>
                        <a:buNone/>
                        <a:tabLst>
                          <a:tab pos="274320" algn="l"/>
                        </a:tabLst>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а) актив предназначен для использования (потребления) или продажи в течение периода менее 12 месяцев или обычного операционного цикла, превышающего 12 месяцев (в частности, запасы). Для целей Стандарта под обычным операционным циклом понимается время между приобретением экономическим субъектом актива, предназначенного для продажи или для однократного потребления при производстве продукции, выполнении работ, оказании услуг, и получением денежных средств от продажи этого актива, произведенной продукции, выполненных работ, оказанных услуг. В случае, когда обычный операционный цикл не может быть надежно определен экономическим субъектом, его продолжительность принимается равной двенадцати месяцам;</a:t>
                      </a:r>
                      <a:endParaRPr lang="ru-RU" sz="16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24130" algn="just">
                        <a:lnSpc>
                          <a:spcPct val="107000"/>
                        </a:lnSpc>
                        <a:spcAft>
                          <a:spcPts val="600"/>
                        </a:spcAft>
                        <a:buNone/>
                        <a:tabLst>
                          <a:tab pos="274320" algn="l"/>
                        </a:tabLst>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3016" marR="33016" marT="0" marB="0">
                    <a:lnL>
                      <a:noFill/>
                    </a:lnL>
                    <a:lnR>
                      <a:noFill/>
                    </a:lnR>
                    <a:lnT w="12700" cap="flat" cmpd="sng" algn="ctr">
                      <a:solidFill>
                        <a:srgbClr val="000000"/>
                      </a:solidFill>
                      <a:prstDash val="solid"/>
                      <a:round/>
                      <a:headEnd type="none" w="med" len="med"/>
                      <a:tailEnd type="none" w="med" len="med"/>
                    </a:lnT>
                    <a:lnB w="12700" cap="flat" cmpd="sng" algn="ctr">
                      <a:solidFill>
                        <a:srgbClr val="C0C0C0"/>
                      </a:solidFill>
                      <a:prstDash val="solid"/>
                      <a:round/>
                      <a:headEnd type="none" w="med" len="med"/>
                      <a:tailEnd type="none" w="med" len="med"/>
                    </a:lnB>
                    <a:noFill/>
                  </a:tcPr>
                </a:tc>
                <a:extLst>
                  <a:ext uri="{0D108BD9-81ED-4DB2-BD59-A6C34878D82A}">
                    <a16:rowId xmlns:a16="http://schemas.microsoft.com/office/drawing/2014/main" val="1889887209"/>
                  </a:ext>
                </a:extLst>
              </a:tr>
              <a:tr h="3745864">
                <a:tc>
                  <a:txBody>
                    <a:bodyPr/>
                    <a:lstStyle/>
                    <a:p>
                      <a:pPr marL="495300" algn="just">
                        <a:lnSpc>
                          <a:spcPct val="107000"/>
                        </a:lnSpc>
                        <a:spcAft>
                          <a:spcPts val="600"/>
                        </a:spcAft>
                        <a:buNone/>
                        <a:tabLst>
                          <a:tab pos="274320" algn="l"/>
                        </a:tabLst>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б) актив предназначен для продажи (в частности, внеоборотные активы к продаже);</a:t>
                      </a:r>
                      <a:endParaRPr lang="ru-RU" sz="16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495300" algn="just">
                        <a:lnSpc>
                          <a:spcPct val="107000"/>
                        </a:lnSpc>
                        <a:spcAft>
                          <a:spcPts val="600"/>
                        </a:spcAft>
                        <a:buNone/>
                        <a:tabLst>
                          <a:tab pos="274320" algn="l"/>
                        </a:tabLst>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в) актив подлежит погашению в течение обычного операционного цикла (в частности, дебиторская задолженность покупателей и заказчиков, прочая дебиторская задолженность, связанная с обычным операционным циклом, независимо от срока ее погашения);</a:t>
                      </a:r>
                      <a:endParaRPr lang="ru-RU" sz="16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495300" algn="just">
                        <a:lnSpc>
                          <a:spcPct val="107000"/>
                        </a:lnSpc>
                        <a:spcAft>
                          <a:spcPts val="600"/>
                        </a:spcAft>
                        <a:buNone/>
                        <a:tabLst>
                          <a:tab pos="274320" algn="l"/>
                        </a:tabLst>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г) актив подлежит погашению в течение двенадцати месяцев после отчетной даты (в частности, краткосрочные финансовые вложения);</a:t>
                      </a:r>
                      <a:endParaRPr lang="ru-RU" sz="16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495300" algn="just">
                        <a:lnSpc>
                          <a:spcPct val="107000"/>
                        </a:lnSpc>
                        <a:spcAft>
                          <a:spcPts val="600"/>
                        </a:spcAft>
                        <a:buNone/>
                        <a:tabLst>
                          <a:tab pos="274320" algn="l"/>
                        </a:tabLst>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д) актив является денежными средствами или денежными эквивалентами, за исключением случаев, когда существуют ограничения на их использование экономическим субъектом, действующие в течение, как минимум, двенадцати месяцев после отчетной даты. (п. 14 ФСБУ 4/2023 "Бухгалтерская (финансовая) отчетность").</a:t>
                      </a:r>
                      <a:endParaRPr lang="ru-RU" sz="1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3016" marR="33016" marT="0" marB="0">
                    <a:lnL>
                      <a:noFill/>
                    </a:lnL>
                    <a:lnR>
                      <a:noFill/>
                    </a:lnR>
                    <a:lnT w="12700" cap="flat" cmpd="sng" algn="ctr">
                      <a:solidFill>
                        <a:srgbClr val="C0C0C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37397089"/>
                  </a:ext>
                </a:extLst>
              </a:tr>
            </a:tbl>
          </a:graphicData>
        </a:graphic>
      </p:graphicFrame>
    </p:spTree>
    <p:extLst>
      <p:ext uri="{BB962C8B-B14F-4D97-AF65-F5344CB8AC3E}">
        <p14:creationId xmlns:p14="http://schemas.microsoft.com/office/powerpoint/2010/main" val="105130329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913C58-3FB4-9235-0835-6124B6C0D079}"/>
              </a:ext>
            </a:extLst>
          </p:cNvPr>
          <p:cNvSpPr txBox="1"/>
          <p:nvPr/>
        </p:nvSpPr>
        <p:spPr>
          <a:xfrm>
            <a:off x="1710813" y="641602"/>
            <a:ext cx="9458632" cy="5574796"/>
          </a:xfrm>
          <a:prstGeom prst="rect">
            <a:avLst/>
          </a:prstGeom>
          <a:noFill/>
        </p:spPr>
        <p:txBody>
          <a:bodyPr wrap="square">
            <a:spAutoFit/>
          </a:bodyPr>
          <a:lstStyle/>
          <a:p>
            <a:pPr marL="342900" marR="0" lvl="0" indent="-342900" algn="just" defTabSz="457200" rtl="0" eaLnBrk="1" fontAlgn="auto" latinLnBrk="0" hangingPunct="1">
              <a:lnSpc>
                <a:spcPct val="107000"/>
              </a:lnSpc>
              <a:spcBef>
                <a:spcPts val="0"/>
              </a:spcBef>
              <a:spcAft>
                <a:spcPts val="600"/>
              </a:spcAft>
              <a:buClrTx/>
              <a:buSzTx/>
              <a:buFont typeface="Wingdings" panose="05000000000000000000" pitchFamily="2" charset="2"/>
              <a:buChar char=""/>
              <a:tabLst>
                <a:tab pos="274320" algn="l"/>
              </a:tabLst>
              <a:defRPr/>
            </a:pPr>
            <a:r>
              <a:rPr kumimoji="0" lang="ru-RU" sz="1600"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В бухгалтерском балансе финансовые вложения отражаются в разд. II "Оборотные активы", если на отчетную дату предполагается, что они будут погашены (проданы) в течение 12 месяцев после отчетной даты. Там же показываются выданные долгосрочные займы в части, подлежащей погашению в течение 12 месяцев после отчетной даты. Остальные финансовые вложения отражаются в разд. I "Внеоборотные активы".                                   </a:t>
            </a:r>
            <a:endParaRPr kumimoji="0" lang="ru-RU" sz="1600" b="0"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7000"/>
              </a:lnSpc>
              <a:spcBef>
                <a:spcPts val="0"/>
              </a:spcBef>
              <a:spcAft>
                <a:spcPts val="600"/>
              </a:spcAft>
              <a:buClrTx/>
              <a:buSzTx/>
              <a:buFont typeface="Wingdings" panose="05000000000000000000" pitchFamily="2" charset="2"/>
              <a:buChar char=""/>
              <a:tabLst>
                <a:tab pos="274320" algn="l"/>
              </a:tabLst>
              <a:defRPr/>
            </a:pPr>
            <a:r>
              <a:rPr kumimoji="0" lang="ru-RU" sz="1600"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В бухгалтерском балансе заемные обязательства (включая сумму основного долга и проценты к уплате) показываются в составе краткосрочных, если они подлежат погашению в течение 12 месяцев после отчетной даты. В составе краткосрочных заемных обязательств отражаются также заемные обязательства (включая сумму основного долга и проценты к уплате), ранее квалифицированные как долгосрочные, в части, подлежащей погашению в течение 12 месяцев после отчетной даты. (п. 19 ФСБУ 4/2023 "Бухгалтерская (финансовая) отчетность").</a:t>
            </a:r>
            <a:endParaRPr kumimoji="0" lang="ru-RU" sz="1600" b="0"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R="0" lvl="0" algn="just" defTabSz="457200" rtl="0" eaLnBrk="1" fontAlgn="auto" latinLnBrk="0" hangingPunct="1">
              <a:lnSpc>
                <a:spcPct val="107000"/>
              </a:lnSpc>
              <a:spcBef>
                <a:spcPts val="0"/>
              </a:spcBef>
              <a:spcAft>
                <a:spcPts val="600"/>
              </a:spcAft>
              <a:buClrTx/>
              <a:buSzTx/>
              <a:tabLst>
                <a:tab pos="274320" algn="l"/>
              </a:tabLst>
              <a:defRPr/>
            </a:pPr>
            <a:r>
              <a:rPr kumimoji="0" lang="ru-RU" sz="1600"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Остальные заемные обязательства отражаются в бухгалтерской отчетности в составе долгосрочных.</a:t>
            </a:r>
            <a:endParaRPr kumimoji="0" lang="ru-RU" sz="1600" b="0"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7000"/>
              </a:lnSpc>
              <a:spcBef>
                <a:spcPts val="0"/>
              </a:spcBef>
              <a:spcAft>
                <a:spcPts val="600"/>
              </a:spcAft>
              <a:buClrTx/>
              <a:buSzTx/>
              <a:buFont typeface="Wingdings" panose="05000000000000000000" pitchFamily="2" charset="2"/>
              <a:buChar char=""/>
              <a:tabLst>
                <a:tab pos="274320" algn="l"/>
              </a:tabLst>
              <a:defRPr/>
            </a:pPr>
            <a:r>
              <a:rPr kumimoji="0" lang="ru-RU" sz="1600"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В отчете о финансовых результатах показатели прочих доходов и прочих расходов, связанные с одним (в частности, результат от выбытия объекта основных средств) или несколькими аналогичными (в частности, курсовые разницы, результат переоценки внеоборотных активов, включаемый в доходы или расходы отчетного периода, результат обесценения внеоборотных активов и восстановления обесценения, включаемый в расходы или доходы отчетного периода) фактами хозяйственной жизни, зачитываются, за исключением случаев, когда раздельное представление таких доходов и расходов способно повлиять на решения пользователей бухгалтерской отчетности. (п. 28 ФСБУ 4/2023 "Бухгалтерская (финансовая) отчетность")</a:t>
            </a:r>
            <a:endParaRPr kumimoji="0" lang="ru-RU" sz="1600" b="0"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16652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240B9B5-1375-8B7D-270C-483D58A60DF3}"/>
              </a:ext>
            </a:extLst>
          </p:cNvPr>
          <p:cNvSpPr txBox="1"/>
          <p:nvPr/>
        </p:nvSpPr>
        <p:spPr>
          <a:xfrm>
            <a:off x="2015613" y="788415"/>
            <a:ext cx="9370142" cy="390684"/>
          </a:xfrm>
          <a:prstGeom prst="rect">
            <a:avLst/>
          </a:prstGeom>
          <a:noFill/>
        </p:spPr>
        <p:txBody>
          <a:bodyPr wrap="square">
            <a:spAutoFit/>
          </a:bodyPr>
          <a:lstStyle/>
          <a:p>
            <a:pPr>
              <a:lnSpc>
                <a:spcPct val="115000"/>
              </a:lnSpc>
              <a:spcAft>
                <a:spcPts val="800"/>
              </a:spcAft>
              <a:buNone/>
            </a:pPr>
            <a:r>
              <a:rPr lang="ru-RU" b="1" kern="0" dirty="0">
                <a:effectLst/>
                <a:latin typeface="Times New Roman" panose="02020603050405020304" pitchFamily="18" charset="0"/>
                <a:ea typeface="Times New Roman" panose="02020603050405020304" pitchFamily="18" charset="0"/>
                <a:cs typeface="Times New Roman" panose="02020603050405020304" pitchFamily="18" charset="0"/>
              </a:rPr>
              <a:t>Обязанности по НДС на УСН в зависимости от выбранной ставки с 2025 года</a:t>
            </a:r>
            <a:endParaRPr lang="ru-RU" kern="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Таблица 3">
            <a:extLst>
              <a:ext uri="{FF2B5EF4-FFF2-40B4-BE49-F238E27FC236}">
                <a16:creationId xmlns:a16="http://schemas.microsoft.com/office/drawing/2014/main" id="{DDEC7F5D-9489-8AB2-B225-0C81F1B544DD}"/>
              </a:ext>
            </a:extLst>
          </p:cNvPr>
          <p:cNvGraphicFramePr>
            <a:graphicFrameLocks noGrp="1"/>
          </p:cNvGraphicFramePr>
          <p:nvPr>
            <p:extLst>
              <p:ext uri="{D42A27DB-BD31-4B8C-83A1-F6EECF244321}">
                <p14:modId xmlns:p14="http://schemas.microsoft.com/office/powerpoint/2010/main" val="3548231577"/>
              </p:ext>
            </p:extLst>
          </p:nvPr>
        </p:nvGraphicFramePr>
        <p:xfrm>
          <a:off x="1553497" y="1602658"/>
          <a:ext cx="9951117" cy="4450734"/>
        </p:xfrm>
        <a:graphic>
          <a:graphicData uri="http://schemas.openxmlformats.org/drawingml/2006/table">
            <a:tbl>
              <a:tblPr firstRow="1" firstCol="1" bandRow="1"/>
              <a:tblGrid>
                <a:gridCol w="977199">
                  <a:extLst>
                    <a:ext uri="{9D8B030D-6E8A-4147-A177-3AD203B41FA5}">
                      <a16:colId xmlns:a16="http://schemas.microsoft.com/office/drawing/2014/main" val="2647657049"/>
                    </a:ext>
                  </a:extLst>
                </a:gridCol>
                <a:gridCol w="1677758">
                  <a:extLst>
                    <a:ext uri="{9D8B030D-6E8A-4147-A177-3AD203B41FA5}">
                      <a16:colId xmlns:a16="http://schemas.microsoft.com/office/drawing/2014/main" val="519044336"/>
                    </a:ext>
                  </a:extLst>
                </a:gridCol>
                <a:gridCol w="1824040">
                  <a:extLst>
                    <a:ext uri="{9D8B030D-6E8A-4147-A177-3AD203B41FA5}">
                      <a16:colId xmlns:a16="http://schemas.microsoft.com/office/drawing/2014/main" val="2500149570"/>
                    </a:ext>
                  </a:extLst>
                </a:gridCol>
                <a:gridCol w="1824040">
                  <a:extLst>
                    <a:ext uri="{9D8B030D-6E8A-4147-A177-3AD203B41FA5}">
                      <a16:colId xmlns:a16="http://schemas.microsoft.com/office/drawing/2014/main" val="2104053888"/>
                    </a:ext>
                  </a:extLst>
                </a:gridCol>
                <a:gridCol w="1824040">
                  <a:extLst>
                    <a:ext uri="{9D8B030D-6E8A-4147-A177-3AD203B41FA5}">
                      <a16:colId xmlns:a16="http://schemas.microsoft.com/office/drawing/2014/main" val="1902841860"/>
                    </a:ext>
                  </a:extLst>
                </a:gridCol>
                <a:gridCol w="1824040">
                  <a:extLst>
                    <a:ext uri="{9D8B030D-6E8A-4147-A177-3AD203B41FA5}">
                      <a16:colId xmlns:a16="http://schemas.microsoft.com/office/drawing/2014/main" val="4152119372"/>
                    </a:ext>
                  </a:extLst>
                </a:gridCol>
              </a:tblGrid>
              <a:tr h="341550">
                <a:tc rowSpan="2">
                  <a:txBody>
                    <a:bodyPr/>
                    <a:lstStyle/>
                    <a:p>
                      <a:pPr algn="ctr">
                        <a:lnSpc>
                          <a:spcPct val="107000"/>
                        </a:lnSpc>
                        <a:spcAft>
                          <a:spcPts val="800"/>
                        </a:spcAft>
                        <a:buNone/>
                      </a:pPr>
                      <a:r>
                        <a:rPr lang="ru-RU" sz="1400" b="1" kern="0">
                          <a:effectLst/>
                          <a:latin typeface="Times New Roman" panose="02020603050405020304" pitchFamily="18" charset="0"/>
                          <a:ea typeface="Times New Roman" panose="02020603050405020304" pitchFamily="18" charset="0"/>
                          <a:cs typeface="Times New Roman" panose="02020603050405020304" pitchFamily="18" charset="0"/>
                        </a:rPr>
                        <a:t>Размер ставки</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nchor="ctr">
                    <a:lnL>
                      <a:noFill/>
                    </a:lnL>
                    <a:lnR>
                      <a:noFill/>
                    </a:lnR>
                    <a:lnT w="12700" cap="flat" cmpd="sng" algn="ctr">
                      <a:solidFill>
                        <a:srgbClr val="000000"/>
                      </a:solidFill>
                      <a:prstDash val="solid"/>
                      <a:round/>
                      <a:headEnd type="none" w="med" len="med"/>
                      <a:tailEnd type="none" w="med" len="med"/>
                    </a:lnT>
                    <a:lnB>
                      <a:noFill/>
                    </a:lnB>
                    <a:noFill/>
                  </a:tcPr>
                </a:tc>
                <a:tc rowSpan="2">
                  <a:txBody>
                    <a:bodyPr/>
                    <a:lstStyle/>
                    <a:p>
                      <a:pPr algn="ctr">
                        <a:lnSpc>
                          <a:spcPct val="107000"/>
                        </a:lnSpc>
                        <a:spcAft>
                          <a:spcPts val="800"/>
                        </a:spcAft>
                        <a:buNone/>
                      </a:pPr>
                      <a:r>
                        <a:rPr lang="ru-RU" sz="1400" b="1" kern="0">
                          <a:effectLst/>
                          <a:latin typeface="Times New Roman" panose="02020603050405020304" pitchFamily="18" charset="0"/>
                          <a:ea typeface="Times New Roman" panose="02020603050405020304" pitchFamily="18" charset="0"/>
                          <a:cs typeface="Times New Roman" panose="02020603050405020304" pitchFamily="18" charset="0"/>
                        </a:rPr>
                        <a:t>Обязанность выставлять счет-фактуру</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lnSpc>
                          <a:spcPct val="107000"/>
                        </a:lnSpc>
                        <a:spcAft>
                          <a:spcPts val="800"/>
                        </a:spcAft>
                        <a:buNone/>
                      </a:pPr>
                      <a:r>
                        <a:rPr lang="ru-RU" sz="1400" b="1" kern="0">
                          <a:effectLst/>
                          <a:latin typeface="Times New Roman" panose="02020603050405020304" pitchFamily="18" charset="0"/>
                          <a:ea typeface="Times New Roman" panose="02020603050405020304" pitchFamily="18" charset="0"/>
                          <a:cs typeface="Times New Roman" panose="02020603050405020304" pitchFamily="18" charset="0"/>
                        </a:rPr>
                        <a:t>Обязанность вести книгу:</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ru-RU"/>
                    </a:p>
                  </a:txBody>
                  <a:tcPr/>
                </a:tc>
                <a:tc rowSpan="2">
                  <a:txBody>
                    <a:bodyPr/>
                    <a:lstStyle/>
                    <a:p>
                      <a:pPr algn="ctr">
                        <a:lnSpc>
                          <a:spcPct val="107000"/>
                        </a:lnSpc>
                        <a:spcAft>
                          <a:spcPts val="800"/>
                        </a:spcAft>
                        <a:buNone/>
                      </a:pPr>
                      <a:r>
                        <a:rPr lang="ru-RU" sz="1400" b="1" kern="0">
                          <a:effectLst/>
                          <a:latin typeface="Times New Roman" panose="02020603050405020304" pitchFamily="18" charset="0"/>
                          <a:ea typeface="Times New Roman" panose="02020603050405020304" pitchFamily="18" charset="0"/>
                          <a:cs typeface="Times New Roman" panose="02020603050405020304" pitchFamily="18" charset="0"/>
                        </a:rPr>
                        <a:t>При утрате права какую ставку НДС можно выбрать</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algn="ctr">
                        <a:lnSpc>
                          <a:spcPct val="107000"/>
                        </a:lnSpc>
                        <a:spcAft>
                          <a:spcPts val="800"/>
                        </a:spcAft>
                        <a:buNone/>
                      </a:pPr>
                      <a:r>
                        <a:rPr lang="ru-RU" sz="1400" b="1" kern="0">
                          <a:effectLst/>
                          <a:latin typeface="Times New Roman" panose="02020603050405020304" pitchFamily="18" charset="0"/>
                          <a:ea typeface="Times New Roman" panose="02020603050405020304" pitchFamily="18" charset="0"/>
                          <a:cs typeface="Times New Roman" panose="02020603050405020304" pitchFamily="18" charset="0"/>
                        </a:rPr>
                        <a:t>Через сколько можно сменить ставку</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nchor="ctr">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919350551"/>
                  </a:ext>
                </a:extLst>
              </a:tr>
              <a:tr h="445004">
                <a:tc vMerge="1">
                  <a:txBody>
                    <a:bodyPr/>
                    <a:lstStyle/>
                    <a:p>
                      <a:endParaRPr lang="ru-RU"/>
                    </a:p>
                  </a:txBody>
                  <a:tcPr/>
                </a:tc>
                <a:tc vMerge="1">
                  <a:txBody>
                    <a:bodyPr/>
                    <a:lstStyle/>
                    <a:p>
                      <a:endParaRPr lang="ru-RU"/>
                    </a:p>
                  </a:txBody>
                  <a:tcPr/>
                </a:tc>
                <a:tc>
                  <a:txBody>
                    <a:bodyPr/>
                    <a:lstStyle/>
                    <a:p>
                      <a:pPr algn="ctr">
                        <a:lnSpc>
                          <a:spcPct val="107000"/>
                        </a:lnSpc>
                        <a:spcAft>
                          <a:spcPts val="800"/>
                        </a:spcAft>
                        <a:buNone/>
                      </a:pPr>
                      <a:r>
                        <a:rPr lang="ru-RU" sz="1400" b="1" kern="0">
                          <a:effectLst/>
                          <a:latin typeface="Times New Roman" panose="02020603050405020304" pitchFamily="18" charset="0"/>
                          <a:ea typeface="Times New Roman" panose="02020603050405020304" pitchFamily="18" charset="0"/>
                          <a:cs typeface="Times New Roman" panose="02020603050405020304" pitchFamily="18" charset="0"/>
                        </a:rPr>
                        <a:t>покупок</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ru-RU" sz="1400" b="1" kern="0">
                          <a:effectLst/>
                          <a:latin typeface="Times New Roman" panose="02020603050405020304" pitchFamily="18" charset="0"/>
                          <a:ea typeface="Times New Roman" panose="02020603050405020304" pitchFamily="18" charset="0"/>
                          <a:cs typeface="Times New Roman" panose="02020603050405020304" pitchFamily="18" charset="0"/>
                        </a:rPr>
                        <a:t>продаж</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57150" marR="57150" marT="57150" marB="5715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3554443143"/>
                  </a:ext>
                </a:extLst>
              </a:tr>
              <a:tr h="1432402">
                <a:tc>
                  <a:txBody>
                    <a:bodyPr/>
                    <a:lstStyle/>
                    <a:p>
                      <a:pPr>
                        <a:lnSpc>
                          <a:spcPct val="107000"/>
                        </a:lnSpc>
                        <a:spcAft>
                          <a:spcPts val="800"/>
                        </a:spcAft>
                        <a:buNone/>
                      </a:pPr>
                      <a:r>
                        <a:rPr lang="ru-RU" sz="1400" kern="0">
                          <a:effectLst/>
                          <a:latin typeface="Times New Roman" panose="02020603050405020304" pitchFamily="18" charset="0"/>
                          <a:ea typeface="Times New Roman" panose="02020603050405020304" pitchFamily="18" charset="0"/>
                          <a:cs typeface="Times New Roman" panose="02020603050405020304" pitchFamily="18" charset="0"/>
                        </a:rPr>
                        <a:t>5 процентов</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nchor="ctr">
                    <a:lnL>
                      <a:noFill/>
                    </a:lnL>
                    <a:lnR>
                      <a:noFill/>
                    </a:lnR>
                    <a:lnT>
                      <a:noFill/>
                    </a:lnT>
                    <a:lnB>
                      <a:noFill/>
                    </a:lnB>
                    <a:noFill/>
                  </a:tcPr>
                </a:tc>
                <a:tc>
                  <a:txBody>
                    <a:bodyPr/>
                    <a:lstStyle/>
                    <a:p>
                      <a:pPr>
                        <a:lnSpc>
                          <a:spcPct val="107000"/>
                        </a:lnSpc>
                        <a:spcAft>
                          <a:spcPts val="800"/>
                        </a:spcAft>
                        <a:buNone/>
                      </a:pPr>
                      <a:r>
                        <a:rPr lang="ru-RU" sz="1400" kern="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400" kern="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400" kern="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400" kern="0">
                          <a:effectLst/>
                          <a:latin typeface="Times New Roman" panose="02020603050405020304" pitchFamily="18" charset="0"/>
                          <a:ea typeface="Times New Roman" panose="02020603050405020304" pitchFamily="18" charset="0"/>
                          <a:cs typeface="Times New Roman" panose="02020603050405020304" pitchFamily="18" charset="0"/>
                        </a:rPr>
                        <a:t>7 или 10, 22</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400" kern="0">
                          <a:effectLst/>
                          <a:latin typeface="Times New Roman" panose="02020603050405020304" pitchFamily="18" charset="0"/>
                          <a:ea typeface="Times New Roman" panose="02020603050405020304" pitchFamily="18" charset="0"/>
                          <a:cs typeface="Times New Roman" panose="02020603050405020304" pitchFamily="18" charset="0"/>
                        </a:rPr>
                        <a:t>Три года. однократно в первый год отказаться от пониженной ставки НДС до истечения 3-летнего срока</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nchor="ctr">
                    <a:lnL>
                      <a:noFill/>
                    </a:lnL>
                    <a:lnR>
                      <a:noFill/>
                    </a:lnR>
                    <a:lnT>
                      <a:noFill/>
                    </a:lnT>
                    <a:lnB>
                      <a:noFill/>
                    </a:lnB>
                    <a:noFill/>
                  </a:tcPr>
                </a:tc>
                <a:extLst>
                  <a:ext uri="{0D108BD9-81ED-4DB2-BD59-A6C34878D82A}">
                    <a16:rowId xmlns:a16="http://schemas.microsoft.com/office/drawing/2014/main" val="240580019"/>
                  </a:ext>
                </a:extLst>
              </a:tr>
              <a:tr h="1432402">
                <a:tc>
                  <a:txBody>
                    <a:bodyPr/>
                    <a:lstStyle/>
                    <a:p>
                      <a:pPr>
                        <a:lnSpc>
                          <a:spcPct val="107000"/>
                        </a:lnSpc>
                        <a:spcAft>
                          <a:spcPts val="800"/>
                        </a:spcAft>
                        <a:buNone/>
                      </a:pPr>
                      <a:r>
                        <a:rPr lang="ru-RU" sz="1400" kern="0">
                          <a:effectLst/>
                          <a:latin typeface="Times New Roman" panose="02020603050405020304" pitchFamily="18" charset="0"/>
                          <a:ea typeface="Times New Roman" panose="02020603050405020304" pitchFamily="18" charset="0"/>
                          <a:cs typeface="Times New Roman" panose="02020603050405020304" pitchFamily="18" charset="0"/>
                        </a:rPr>
                        <a:t>7 процентов</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nchor="ctr">
                    <a:lnL>
                      <a:noFill/>
                    </a:lnL>
                    <a:lnR>
                      <a:noFill/>
                    </a:lnR>
                    <a:lnT>
                      <a:noFill/>
                    </a:lnT>
                    <a:lnB>
                      <a:noFill/>
                    </a:lnB>
                    <a:noFill/>
                  </a:tcPr>
                </a:tc>
                <a:tc>
                  <a:txBody>
                    <a:bodyPr/>
                    <a:lstStyle/>
                    <a:p>
                      <a:pPr>
                        <a:lnSpc>
                          <a:spcPct val="107000"/>
                        </a:lnSpc>
                        <a:spcAft>
                          <a:spcPts val="800"/>
                        </a:spcAft>
                        <a:buNone/>
                      </a:pPr>
                      <a:r>
                        <a:rPr lang="ru-RU" sz="1400" kern="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400" kern="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400" kern="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400" kern="0">
                          <a:effectLst/>
                          <a:latin typeface="Times New Roman" panose="02020603050405020304" pitchFamily="18" charset="0"/>
                          <a:ea typeface="Times New Roman" panose="02020603050405020304" pitchFamily="18" charset="0"/>
                          <a:cs typeface="Times New Roman" panose="02020603050405020304" pitchFamily="18" charset="0"/>
                        </a:rPr>
                        <a:t>10, 22</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400" kern="0">
                          <a:effectLst/>
                          <a:latin typeface="Times New Roman" panose="02020603050405020304" pitchFamily="18" charset="0"/>
                          <a:ea typeface="Times New Roman" panose="02020603050405020304" pitchFamily="18" charset="0"/>
                          <a:cs typeface="Times New Roman" panose="02020603050405020304" pitchFamily="18" charset="0"/>
                        </a:rPr>
                        <a:t>Три года. однократно в первый год отказаться от пониженной ставки НДС до истечения 3-летнего срока</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nchor="ctr">
                    <a:lnL>
                      <a:noFill/>
                    </a:lnL>
                    <a:lnR>
                      <a:noFill/>
                    </a:lnR>
                    <a:lnT>
                      <a:noFill/>
                    </a:lnT>
                    <a:lnB>
                      <a:noFill/>
                    </a:lnB>
                    <a:noFill/>
                  </a:tcPr>
                </a:tc>
                <a:extLst>
                  <a:ext uri="{0D108BD9-81ED-4DB2-BD59-A6C34878D82A}">
                    <a16:rowId xmlns:a16="http://schemas.microsoft.com/office/drawing/2014/main" val="993576468"/>
                  </a:ext>
                </a:extLst>
              </a:tr>
              <a:tr h="764896">
                <a:tc>
                  <a:txBody>
                    <a:bodyPr/>
                    <a:lstStyle/>
                    <a:p>
                      <a:pPr>
                        <a:lnSpc>
                          <a:spcPct val="107000"/>
                        </a:lnSpc>
                        <a:spcAft>
                          <a:spcPts val="800"/>
                        </a:spcAft>
                        <a:buNone/>
                      </a:pPr>
                      <a:r>
                        <a:rPr lang="ru-RU" sz="1400" kern="0">
                          <a:effectLst/>
                          <a:latin typeface="Times New Roman" panose="02020603050405020304" pitchFamily="18" charset="0"/>
                          <a:ea typeface="Times New Roman" panose="02020603050405020304" pitchFamily="18" charset="0"/>
                          <a:cs typeface="Times New Roman" panose="02020603050405020304" pitchFamily="18" charset="0"/>
                        </a:rPr>
                        <a:t>10, 22 процента</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nchor="ctr">
                    <a:lnL>
                      <a:noFill/>
                    </a:lnL>
                    <a:lnR>
                      <a:noFill/>
                    </a:lnR>
                    <a:lnT>
                      <a:noFill/>
                    </a:lnT>
                    <a:lnB>
                      <a:noFill/>
                    </a:lnB>
                    <a:noFill/>
                  </a:tcPr>
                </a:tc>
                <a:tc>
                  <a:txBody>
                    <a:bodyPr/>
                    <a:lstStyle/>
                    <a:p>
                      <a:pPr>
                        <a:lnSpc>
                          <a:spcPct val="107000"/>
                        </a:lnSpc>
                        <a:spcAft>
                          <a:spcPts val="800"/>
                        </a:spcAft>
                        <a:buNone/>
                      </a:pPr>
                      <a:r>
                        <a:rPr lang="ru-RU" sz="1400" kern="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400" kern="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400" kern="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400" kern="0">
                          <a:effectLst/>
                          <a:latin typeface="Times New Roman" panose="02020603050405020304" pitchFamily="18" charset="0"/>
                          <a:ea typeface="Times New Roman" panose="02020603050405020304" pitchFamily="18" charset="0"/>
                          <a:cs typeface="Times New Roman" panose="02020603050405020304" pitchFamily="18" charset="0"/>
                        </a:rPr>
                        <a:t>Применяется по умолчанию</a:t>
                      </a:r>
                      <a:endParaRPr lang="ru-RU"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400" kern="0" dirty="0">
                          <a:effectLst/>
                          <a:latin typeface="Times New Roman" panose="02020603050405020304" pitchFamily="18" charset="0"/>
                          <a:ea typeface="Times New Roman" panose="02020603050405020304" pitchFamily="18" charset="0"/>
                          <a:cs typeface="Times New Roman" panose="02020603050405020304" pitchFamily="18" charset="0"/>
                        </a:rPr>
                        <a:t>Применяется по умолчанию</a:t>
                      </a:r>
                      <a:endParaRPr lang="ru-RU" sz="14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0" marR="95250" marT="47625" marB="47625" anchor="ctr">
                    <a:lnL>
                      <a:noFill/>
                    </a:lnL>
                    <a:lnR>
                      <a:noFill/>
                    </a:lnR>
                    <a:lnT>
                      <a:noFill/>
                    </a:lnT>
                    <a:lnB>
                      <a:noFill/>
                    </a:lnB>
                    <a:noFill/>
                  </a:tcPr>
                </a:tc>
                <a:extLst>
                  <a:ext uri="{0D108BD9-81ED-4DB2-BD59-A6C34878D82A}">
                    <a16:rowId xmlns:a16="http://schemas.microsoft.com/office/drawing/2014/main" val="2750233127"/>
                  </a:ext>
                </a:extLst>
              </a:tr>
            </a:tbl>
          </a:graphicData>
        </a:graphic>
      </p:graphicFrame>
    </p:spTree>
    <p:extLst>
      <p:ext uri="{BB962C8B-B14F-4D97-AF65-F5344CB8AC3E}">
        <p14:creationId xmlns:p14="http://schemas.microsoft.com/office/powerpoint/2010/main" val="497824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2183235-4176-47BC-F702-BF068FFEB63F}"/>
              </a:ext>
            </a:extLst>
          </p:cNvPr>
          <p:cNvSpPr txBox="1"/>
          <p:nvPr/>
        </p:nvSpPr>
        <p:spPr>
          <a:xfrm>
            <a:off x="1563329" y="778583"/>
            <a:ext cx="8544232" cy="357534"/>
          </a:xfrm>
          <a:prstGeom prst="rect">
            <a:avLst/>
          </a:prstGeom>
          <a:noFill/>
        </p:spPr>
        <p:txBody>
          <a:bodyPr wrap="square">
            <a:spAutoFit/>
          </a:bodyPr>
          <a:lstStyle/>
          <a:p>
            <a:pPr>
              <a:lnSpc>
                <a:spcPct val="115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Порядок расчета и учета НДС на УСН при разных ставках</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Таблица 3">
            <a:extLst>
              <a:ext uri="{FF2B5EF4-FFF2-40B4-BE49-F238E27FC236}">
                <a16:creationId xmlns:a16="http://schemas.microsoft.com/office/drawing/2014/main" id="{3BF7C4E0-B40D-294A-FB06-97F4FE02613A}"/>
              </a:ext>
            </a:extLst>
          </p:cNvPr>
          <p:cNvGraphicFramePr>
            <a:graphicFrameLocks noGrp="1"/>
          </p:cNvGraphicFramePr>
          <p:nvPr>
            <p:extLst>
              <p:ext uri="{D42A27DB-BD31-4B8C-83A1-F6EECF244321}">
                <p14:modId xmlns:p14="http://schemas.microsoft.com/office/powerpoint/2010/main" val="3206063792"/>
              </p:ext>
            </p:extLst>
          </p:nvPr>
        </p:nvGraphicFramePr>
        <p:xfrm>
          <a:off x="1887794" y="1288026"/>
          <a:ext cx="9616820" cy="4660489"/>
        </p:xfrm>
        <a:graphic>
          <a:graphicData uri="http://schemas.openxmlformats.org/drawingml/2006/table">
            <a:tbl>
              <a:tblPr firstRow="1" firstCol="1" bandRow="1"/>
              <a:tblGrid>
                <a:gridCol w="2586925">
                  <a:extLst>
                    <a:ext uri="{9D8B030D-6E8A-4147-A177-3AD203B41FA5}">
                      <a16:colId xmlns:a16="http://schemas.microsoft.com/office/drawing/2014/main" val="2908419961"/>
                    </a:ext>
                  </a:extLst>
                </a:gridCol>
                <a:gridCol w="1173252">
                  <a:extLst>
                    <a:ext uri="{9D8B030D-6E8A-4147-A177-3AD203B41FA5}">
                      <a16:colId xmlns:a16="http://schemas.microsoft.com/office/drawing/2014/main" val="2667345357"/>
                    </a:ext>
                  </a:extLst>
                </a:gridCol>
                <a:gridCol w="1929134">
                  <a:extLst>
                    <a:ext uri="{9D8B030D-6E8A-4147-A177-3AD203B41FA5}">
                      <a16:colId xmlns:a16="http://schemas.microsoft.com/office/drawing/2014/main" val="1631552156"/>
                    </a:ext>
                  </a:extLst>
                </a:gridCol>
                <a:gridCol w="1929134">
                  <a:extLst>
                    <a:ext uri="{9D8B030D-6E8A-4147-A177-3AD203B41FA5}">
                      <a16:colId xmlns:a16="http://schemas.microsoft.com/office/drawing/2014/main" val="1807341183"/>
                    </a:ext>
                  </a:extLst>
                </a:gridCol>
                <a:gridCol w="1998375">
                  <a:extLst>
                    <a:ext uri="{9D8B030D-6E8A-4147-A177-3AD203B41FA5}">
                      <a16:colId xmlns:a16="http://schemas.microsoft.com/office/drawing/2014/main" val="1519650392"/>
                    </a:ext>
                  </a:extLst>
                </a:gridCol>
              </a:tblGrid>
              <a:tr h="1409311">
                <a:tc rowSpan="2">
                  <a:txBody>
                    <a:bodyPr/>
                    <a:lstStyle/>
                    <a:p>
                      <a:pPr>
                        <a:lnSpc>
                          <a:spcPct val="107000"/>
                        </a:lnSpc>
                        <a:spcAft>
                          <a:spcPts val="800"/>
                        </a:spcAft>
                        <a:buNone/>
                      </a:pPr>
                      <a:r>
                        <a:rPr lang="ru-RU" sz="1600" b="1" kern="0">
                          <a:effectLst/>
                          <a:latin typeface="Times New Roman" panose="02020603050405020304" pitchFamily="18" charset="0"/>
                          <a:ea typeface="Times New Roman" panose="02020603050405020304" pitchFamily="18" charset="0"/>
                          <a:cs typeface="Times New Roman" panose="02020603050405020304" pitchFamily="18" charset="0"/>
                        </a:rPr>
                        <a:t>Размер ставки</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a:noFill/>
                    </a:lnL>
                    <a:lnR>
                      <a:noFill/>
                    </a:lnR>
                    <a:lnT w="12700" cap="flat" cmpd="sng" algn="ctr">
                      <a:solidFill>
                        <a:srgbClr val="000000"/>
                      </a:solidFill>
                      <a:prstDash val="solid"/>
                      <a:round/>
                      <a:headEnd type="none" w="med" len="med"/>
                      <a:tailEnd type="none" w="med" len="med"/>
                    </a:lnT>
                    <a:lnB>
                      <a:noFill/>
                    </a:lnB>
                    <a:noFill/>
                  </a:tcPr>
                </a:tc>
                <a:tc rowSpan="2">
                  <a:txBody>
                    <a:bodyPr/>
                    <a:lstStyle/>
                    <a:p>
                      <a:pPr>
                        <a:lnSpc>
                          <a:spcPct val="107000"/>
                        </a:lnSpc>
                        <a:spcAft>
                          <a:spcPts val="800"/>
                        </a:spcAft>
                        <a:buNone/>
                      </a:pPr>
                      <a:r>
                        <a:rPr lang="ru-RU" sz="1600" b="1" kern="0">
                          <a:effectLst/>
                          <a:latin typeface="Times New Roman" panose="02020603050405020304" pitchFamily="18" charset="0"/>
                          <a:ea typeface="Times New Roman" panose="02020603050405020304" pitchFamily="18" charset="0"/>
                          <a:cs typeface="Times New Roman" panose="02020603050405020304" pitchFamily="18" charset="0"/>
                        </a:rPr>
                        <a:t>Вычет входного НДС</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nSpc>
                          <a:spcPct val="107000"/>
                        </a:lnSpc>
                        <a:spcAft>
                          <a:spcPts val="800"/>
                        </a:spcAft>
                        <a:buNone/>
                      </a:pPr>
                      <a:r>
                        <a:rPr lang="ru-RU" sz="1600" b="1" kern="0" dirty="0">
                          <a:effectLst/>
                          <a:latin typeface="Times New Roman" panose="02020603050405020304" pitchFamily="18" charset="0"/>
                          <a:ea typeface="Times New Roman" panose="02020603050405020304" pitchFamily="18" charset="0"/>
                          <a:cs typeface="Times New Roman" panose="02020603050405020304" pitchFamily="18" charset="0"/>
                        </a:rPr>
                        <a:t>Возможность применять пониженные ставки НДС</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ru-RU"/>
                    </a:p>
                  </a:txBody>
                  <a:tcPr/>
                </a:tc>
                <a:tc rowSpan="2">
                  <a:txBody>
                    <a:bodyPr/>
                    <a:lstStyle/>
                    <a:p>
                      <a:pPr>
                        <a:lnSpc>
                          <a:spcPct val="107000"/>
                        </a:lnSpc>
                        <a:spcAft>
                          <a:spcPts val="800"/>
                        </a:spcAft>
                        <a:buNone/>
                      </a:pPr>
                      <a:r>
                        <a:rPr lang="ru-RU" sz="1600" b="1" kern="0">
                          <a:effectLst/>
                          <a:latin typeface="Times New Roman" panose="02020603050405020304" pitchFamily="18" charset="0"/>
                          <a:ea typeface="Times New Roman" panose="02020603050405020304" pitchFamily="18" charset="0"/>
                          <a:cs typeface="Times New Roman" panose="02020603050405020304" pitchFamily="18" charset="0"/>
                        </a:rPr>
                        <a:t>Учет входного НДС в расходах при объекте «доходы минус расходы</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263401710"/>
                  </a:ext>
                </a:extLst>
              </a:tr>
              <a:tr h="853380">
                <a:tc vMerge="1">
                  <a:txBody>
                    <a:bodyPr/>
                    <a:lstStyle/>
                    <a:p>
                      <a:endParaRPr lang="ru-RU"/>
                    </a:p>
                  </a:txBody>
                  <a:tcPr/>
                </a:tc>
                <a:tc vMerge="1">
                  <a:txBody>
                    <a:bodyPr/>
                    <a:lstStyle/>
                    <a:p>
                      <a:endParaRPr lang="ru-RU"/>
                    </a:p>
                  </a:txBody>
                  <a:tcPr/>
                </a:tc>
                <a:tc>
                  <a:txBody>
                    <a:bodyPr/>
                    <a:lstStyle/>
                    <a:p>
                      <a:pPr>
                        <a:lnSpc>
                          <a:spcPct val="107000"/>
                        </a:lnSpc>
                        <a:spcAft>
                          <a:spcPts val="800"/>
                        </a:spcAft>
                        <a:buNone/>
                      </a:pPr>
                      <a:r>
                        <a:rPr lang="ru-RU" sz="1600" b="1" kern="0">
                          <a:effectLst/>
                          <a:latin typeface="Times New Roman" panose="02020603050405020304" pitchFamily="18" charset="0"/>
                          <a:ea typeface="Times New Roman" panose="02020603050405020304" pitchFamily="18" charset="0"/>
                          <a:cs typeface="Times New Roman" panose="02020603050405020304" pitchFamily="18" charset="0"/>
                        </a:rPr>
                        <a:t>0 процентов</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b="1" kern="0">
                          <a:effectLst/>
                          <a:latin typeface="Times New Roman" panose="02020603050405020304" pitchFamily="18" charset="0"/>
                          <a:ea typeface="Times New Roman" panose="02020603050405020304" pitchFamily="18" charset="0"/>
                          <a:cs typeface="Times New Roman" panose="02020603050405020304" pitchFamily="18" charset="0"/>
                        </a:rPr>
                        <a:t>10 процентов</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57150" marR="57150" marT="57150" marB="5715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ru-RU"/>
                    </a:p>
                  </a:txBody>
                  <a:tcPr/>
                </a:tc>
                <a:extLst>
                  <a:ext uri="{0D108BD9-81ED-4DB2-BD59-A6C34878D82A}">
                    <a16:rowId xmlns:a16="http://schemas.microsoft.com/office/drawing/2014/main" val="2325960090"/>
                  </a:ext>
                </a:extLst>
              </a:tr>
              <a:tr h="799266">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5 процентов</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a:noFill/>
                    </a:lnL>
                    <a:lnR>
                      <a:noFill/>
                    </a:lnR>
                    <a:lnT>
                      <a:noFill/>
                    </a:lnT>
                    <a:lnB>
                      <a:noFill/>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Частично</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Нет</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a:noFill/>
                    </a:lnL>
                    <a:lnR>
                      <a:noFill/>
                    </a:lnR>
                    <a:lnT>
                      <a:noFill/>
                    </a:lnT>
                    <a:lnB>
                      <a:noFill/>
                    </a:lnB>
                    <a:noFill/>
                  </a:tcPr>
                </a:tc>
                <a:extLst>
                  <a:ext uri="{0D108BD9-81ED-4DB2-BD59-A6C34878D82A}">
                    <a16:rowId xmlns:a16="http://schemas.microsoft.com/office/drawing/2014/main" val="3179844023"/>
                  </a:ext>
                </a:extLst>
              </a:tr>
              <a:tr h="799266">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7 процентов</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a:noFill/>
                    </a:lnL>
                    <a:lnR>
                      <a:noFill/>
                    </a:lnR>
                    <a:lnT>
                      <a:noFill/>
                    </a:lnT>
                    <a:lnB>
                      <a:noFill/>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Частично</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Нет</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a:noFill/>
                    </a:lnL>
                    <a:lnR>
                      <a:noFill/>
                    </a:lnR>
                    <a:lnT>
                      <a:noFill/>
                    </a:lnT>
                    <a:lnB>
                      <a:noFill/>
                    </a:lnB>
                    <a:noFill/>
                  </a:tcPr>
                </a:tc>
                <a:extLst>
                  <a:ext uri="{0D108BD9-81ED-4DB2-BD59-A6C34878D82A}">
                    <a16:rowId xmlns:a16="http://schemas.microsoft.com/office/drawing/2014/main" val="1221670480"/>
                  </a:ext>
                </a:extLst>
              </a:tr>
              <a:tr h="799266">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20 процентов</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a:noFill/>
                    </a:lnL>
                    <a:lnR>
                      <a:noFill/>
                    </a:lnR>
                    <a:lnT>
                      <a:noFill/>
                    </a:lnT>
                    <a:lnB>
                      <a:noFill/>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ru-RU" sz="1600" kern="0" dirty="0">
                          <a:effectLst/>
                          <a:latin typeface="Times New Roman" panose="02020603050405020304" pitchFamily="18" charset="0"/>
                          <a:ea typeface="Times New Roman" panose="02020603050405020304" pitchFamily="18" charset="0"/>
                          <a:cs typeface="Times New Roman" panose="02020603050405020304" pitchFamily="18" charset="0"/>
                        </a:rPr>
                        <a:t>Нет</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47625" marB="47625">
                    <a:lnL>
                      <a:noFill/>
                    </a:lnL>
                    <a:lnR>
                      <a:noFill/>
                    </a:lnR>
                    <a:lnT>
                      <a:noFill/>
                    </a:lnT>
                    <a:lnB>
                      <a:noFill/>
                    </a:lnB>
                    <a:noFill/>
                  </a:tcPr>
                </a:tc>
                <a:extLst>
                  <a:ext uri="{0D108BD9-81ED-4DB2-BD59-A6C34878D82A}">
                    <a16:rowId xmlns:a16="http://schemas.microsoft.com/office/drawing/2014/main" val="1069621945"/>
                  </a:ext>
                </a:extLst>
              </a:tr>
            </a:tbl>
          </a:graphicData>
        </a:graphic>
      </p:graphicFrame>
    </p:spTree>
    <p:extLst>
      <p:ext uri="{BB962C8B-B14F-4D97-AF65-F5344CB8AC3E}">
        <p14:creationId xmlns:p14="http://schemas.microsoft.com/office/powerpoint/2010/main" val="1174457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01D0D2C-E16E-45AE-B01B-4690AA988DFF}"/>
              </a:ext>
            </a:extLst>
          </p:cNvPr>
          <p:cNvSpPr txBox="1"/>
          <p:nvPr/>
        </p:nvSpPr>
        <p:spPr>
          <a:xfrm>
            <a:off x="1622323" y="609600"/>
            <a:ext cx="9901083" cy="6232796"/>
          </a:xfrm>
          <a:prstGeom prst="rect">
            <a:avLst/>
          </a:prstGeom>
          <a:noFill/>
        </p:spPr>
        <p:txBody>
          <a:bodyPr wrap="square">
            <a:spAutoFit/>
          </a:bodyPr>
          <a:lstStyle/>
          <a:p>
            <a:pPr marL="285750" indent="-285750" algn="just">
              <a:lnSpc>
                <a:spcPct val="107000"/>
              </a:lnSpc>
              <a:spcAft>
                <a:spcPts val="800"/>
              </a:spcAft>
              <a:buFont typeface="Wingdings" panose="05000000000000000000" pitchFamily="2" charset="2"/>
              <a:buChar char="Ø"/>
            </a:pPr>
            <a:r>
              <a:rPr lang="ru-RU" b="1" kern="0" dirty="0">
                <a:effectLst/>
                <a:latin typeface="Times New Roman" panose="02020603050405020304" pitchFamily="18" charset="0"/>
                <a:ea typeface="Times New Roman" panose="02020603050405020304" pitchFamily="18" charset="0"/>
                <a:cs typeface="Times New Roman" panose="02020603050405020304" pitchFamily="18" charset="0"/>
              </a:rPr>
              <a:t>Обязанность начислять НДС возникает с 1-го числа месяца, следующего за месяцем, в котором произошло превышение лимита.</a:t>
            </a:r>
          </a:p>
          <a:p>
            <a:pPr marL="285750" indent="-285750" algn="just">
              <a:lnSpc>
                <a:spcPct val="107000"/>
              </a:lnSpc>
              <a:spcAft>
                <a:spcPts val="800"/>
              </a:spcAft>
              <a:buFont typeface="Wingdings" panose="05000000000000000000" pitchFamily="2" charset="2"/>
              <a:buChar char="Ø"/>
            </a:pPr>
            <a:r>
              <a:rPr lang="ru-RU" sz="1800" b="1" kern="0" dirty="0">
                <a:effectLst/>
                <a:latin typeface="Times New Roman" panose="02020603050405020304" pitchFamily="18" charset="0"/>
                <a:ea typeface="Times New Roman" panose="02020603050405020304" pitchFamily="18" charset="0"/>
                <a:cs typeface="Times New Roman" panose="02020603050405020304" pitchFamily="18" charset="0"/>
              </a:rPr>
              <a:t>Разрешают плательщикам УСН, которые впервые начинают исчислять НДС, однократно в первый год отказаться от пониженной ставки НДС до истечения 3-летнего срока.</a:t>
            </a:r>
          </a:p>
          <a:p>
            <a:pPr marL="285750" indent="-285750" algn="just">
              <a:lnSpc>
                <a:spcPct val="107000"/>
              </a:lnSpc>
              <a:spcAft>
                <a:spcPts val="800"/>
              </a:spcAft>
              <a:buFont typeface="Wingdings" panose="05000000000000000000" pitchFamily="2" charset="2"/>
              <a:buChar char="Ø"/>
            </a:pPr>
            <a:r>
              <a:rPr lang="ru-RU" b="1"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Сохраняют мораторий</a:t>
            </a:r>
            <a:r>
              <a:rPr lang="ru-RU" b="1" kern="0" dirty="0">
                <a:effectLst/>
                <a:latin typeface="Times New Roman" panose="02020603050405020304" pitchFamily="18" charset="0"/>
                <a:ea typeface="Times New Roman" panose="02020603050405020304" pitchFamily="18" charset="0"/>
                <a:cs typeface="Times New Roman" panose="02020603050405020304" pitchFamily="18" charset="0"/>
              </a:rPr>
              <a:t> на штрафы за </a:t>
            </a:r>
            <a:r>
              <a:rPr lang="ru-RU" b="1"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неподачу декларации по НДС</a:t>
            </a:r>
            <a:r>
              <a:rPr lang="ru-RU" b="1" kern="0" dirty="0">
                <a:effectLst/>
                <a:latin typeface="Times New Roman" panose="02020603050405020304" pitchFamily="18" charset="0"/>
                <a:ea typeface="Times New Roman" panose="02020603050405020304" pitchFamily="18" charset="0"/>
                <a:cs typeface="Times New Roman" panose="02020603050405020304" pitchFamily="18" charset="0"/>
              </a:rPr>
              <a:t> для плательщиков на УСН, которые впервые допустят нарушение за налоговые периоды 2026 года. </a:t>
            </a:r>
          </a:p>
          <a:p>
            <a:pPr marL="285750" indent="-285750" algn="just">
              <a:lnSpc>
                <a:spcPct val="115000"/>
              </a:lnSpc>
              <a:spcAft>
                <a:spcPts val="800"/>
              </a:spcAft>
              <a:buFont typeface="Wingdings" panose="05000000000000000000" pitchFamily="2" charset="2"/>
              <a:buChar char="Ø"/>
            </a:pPr>
            <a:r>
              <a:rPr lang="ru-RU" b="1" kern="0" dirty="0">
                <a:effectLst/>
                <a:latin typeface="Times New Roman" panose="02020603050405020304" pitchFamily="18" charset="0"/>
                <a:ea typeface="Times New Roman" panose="02020603050405020304" pitchFamily="18" charset="0"/>
                <a:cs typeface="Times New Roman" panose="02020603050405020304" pitchFamily="18" charset="0"/>
              </a:rPr>
              <a:t>При выборе пониженных ставок упрощенцу нельзя заявить к вычету входной НДС, предъявленный контрагентом. Но он вправе применять ставку 0 процентов по операциям, для которых она установлена (</a:t>
            </a:r>
            <a:r>
              <a:rPr lang="ru-RU" b="1"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п. 1 ст. 164 НК</a:t>
            </a:r>
            <a:r>
              <a:rPr lang="ru-RU" b="1" kern="0" dirty="0">
                <a:effectLst/>
                <a:latin typeface="Times New Roman" panose="02020603050405020304" pitchFamily="18" charset="0"/>
                <a:ea typeface="Times New Roman" panose="02020603050405020304" pitchFamily="18" charset="0"/>
                <a:cs typeface="Times New Roman" panose="02020603050405020304" pitchFamily="18" charset="0"/>
              </a:rPr>
              <a:t>). Если выбрали ставку 22 процента, можно заявить вычет входного НДС в общем порядке. Также разрешено применять все пониженные ставки — 0, 10 процентов, если есть соответствующие операции.</a:t>
            </a:r>
            <a:endParaRPr lang="ru-RU" b="1"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15000"/>
              </a:lnSpc>
              <a:spcAft>
                <a:spcPts val="800"/>
              </a:spcAft>
              <a:buFont typeface="Wingdings" panose="05000000000000000000" pitchFamily="2" charset="2"/>
              <a:buChar char="Ø"/>
            </a:pPr>
            <a:r>
              <a:rPr lang="ru-RU" b="1" kern="0" dirty="0">
                <a:effectLst/>
                <a:latin typeface="Times New Roman" panose="02020603050405020304" pitchFamily="18" charset="0"/>
                <a:ea typeface="Times New Roman" panose="02020603050405020304" pitchFamily="18" charset="0"/>
                <a:cs typeface="Times New Roman" panose="02020603050405020304" pitchFamily="18" charset="0"/>
              </a:rPr>
              <a:t>Независимо от выбора сумму НДС упрощенцы не включают в состав доходов. Ведь в них не учитывают налоги, предъявленные покупателю (</a:t>
            </a:r>
            <a:r>
              <a:rPr lang="ru-RU" b="1"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5"/>
              </a:rPr>
              <a:t>п. 1 ст. 248 НК</a:t>
            </a:r>
            <a:r>
              <a:rPr lang="ru-RU"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b="1"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6"/>
              </a:rPr>
              <a:t>письмо Минфина от 21.04.2016 № 03-11-11/22923</a:t>
            </a:r>
            <a:r>
              <a:rPr lang="ru-RU" b="1"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b="1"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Wingdings" panose="05000000000000000000" pitchFamily="2" charset="2"/>
              <a:buChar char="Ø"/>
            </a:pPr>
            <a:endParaRPr lang="ru-RU"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Wingdings" panose="05000000000000000000" pitchFamily="2" charset="2"/>
              <a:buChar char="Ø"/>
            </a:pPr>
            <a:endParaRPr lang="ru-RU" sz="16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Wingdings" panose="05000000000000000000" pitchFamily="2" charset="2"/>
              <a:buChar char="Ø"/>
            </a:pPr>
            <a:endParaRPr lang="ru-RU"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7755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CD01C36-94BF-0FE1-ABBD-C1219BBEF900}"/>
              </a:ext>
            </a:extLst>
          </p:cNvPr>
          <p:cNvSpPr txBox="1"/>
          <p:nvPr/>
        </p:nvSpPr>
        <p:spPr>
          <a:xfrm>
            <a:off x="1170038" y="1298232"/>
            <a:ext cx="10658167" cy="4585166"/>
          </a:xfrm>
          <a:prstGeom prst="rect">
            <a:avLst/>
          </a:prstGeom>
          <a:noFill/>
        </p:spPr>
        <p:txBody>
          <a:bodyPr wrap="square">
            <a:spAutoFit/>
          </a:bodyPr>
          <a:lstStyle/>
          <a:p>
            <a:pPr marL="285750" marR="0" lvl="0" indent="-285750" algn="just" defTabSz="457200" rtl="0" eaLnBrk="1" fontAlgn="auto" latinLnBrk="0" hangingPunct="1">
              <a:lnSpc>
                <a:spcPct val="115000"/>
              </a:lnSpc>
              <a:spcBef>
                <a:spcPts val="0"/>
              </a:spcBef>
              <a:spcAft>
                <a:spcPts val="800"/>
              </a:spcAft>
              <a:buClrTx/>
              <a:buSzTx/>
              <a:buFont typeface="Wingdings" panose="05000000000000000000" pitchFamily="2" charset="2"/>
              <a:buChar char="Ø"/>
              <a:tabLst/>
              <a:defRPr/>
            </a:pPr>
            <a:r>
              <a:rPr kumimoji="0" lang="ru-RU" sz="1800" b="1"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Упрощенец, выбравший ставки НДС 5 или 7 процентов, не вправе начислять НДС с разницы между ценой продажи и стоимостью покупки в тех случаях, которые предусмотрены для налогоплательщиков с общей ставкой НДС. Запрет прописали в </a:t>
            </a:r>
            <a:r>
              <a:rPr kumimoji="0" lang="ru-RU" sz="1800" b="1" i="0" u="sng" strike="noStrike" kern="0" cap="none" spc="0" normalizeH="0" baseline="0" noProof="0" dirty="0">
                <a:ln>
                  <a:noFill/>
                </a:ln>
                <a:solidFill>
                  <a:srgbClr val="0000FF"/>
                </a:solidFill>
                <a:effectLst/>
                <a:uLnTx/>
                <a:uFillTx/>
                <a:latin typeface="Times New Roman" panose="02020603050405020304" pitchFamily="18" charset="0"/>
                <a:ea typeface="Times New Roman" panose="02020603050405020304" pitchFamily="18" charset="0"/>
                <a:cs typeface="Times New Roman" panose="02020603050405020304" pitchFamily="18" charset="0"/>
                <a:hlinkClick r:id="rId2"/>
              </a:rPr>
              <a:t>пункте 12</a:t>
            </a:r>
            <a:r>
              <a:rPr kumimoji="0" lang="ru-RU" sz="1800" b="1"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статьи 154 НК.</a:t>
            </a:r>
            <a:endParaRPr kumimoji="0" lang="ru-RU" sz="18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85750" marR="0" lvl="0" indent="-285750" algn="just" defTabSz="457200" rtl="0" eaLnBrk="1" fontAlgn="auto" latinLnBrk="0" hangingPunct="1">
              <a:lnSpc>
                <a:spcPct val="115000"/>
              </a:lnSpc>
              <a:spcBef>
                <a:spcPts val="0"/>
              </a:spcBef>
              <a:spcAft>
                <a:spcPts val="800"/>
              </a:spcAft>
              <a:buClrTx/>
              <a:buSzTx/>
              <a:buFont typeface="Wingdings" panose="05000000000000000000" pitchFamily="2" charset="2"/>
              <a:buChar char="Ø"/>
              <a:tabLst/>
              <a:defRPr/>
            </a:pPr>
            <a:r>
              <a:rPr kumimoji="0" lang="ru-RU" sz="1800" b="1"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В периоде получения аванса упрощенцы должны заплатить НДС с аванса по расчетной ставке (</a:t>
            </a:r>
            <a:r>
              <a:rPr kumimoji="0" lang="ru-RU" sz="1800" b="1" i="0" u="sng" strike="noStrike" kern="0" cap="none" spc="0" normalizeH="0" baseline="0" noProof="0" dirty="0">
                <a:ln>
                  <a:noFill/>
                </a:ln>
                <a:solidFill>
                  <a:srgbClr val="0000FF"/>
                </a:solidFill>
                <a:effectLst/>
                <a:uLnTx/>
                <a:uFillTx/>
                <a:latin typeface="Times New Roman" panose="02020603050405020304" pitchFamily="18" charset="0"/>
                <a:ea typeface="Times New Roman" panose="02020603050405020304" pitchFamily="18" charset="0"/>
                <a:cs typeface="Times New Roman" panose="02020603050405020304" pitchFamily="18" charset="0"/>
                <a:hlinkClick r:id="rId3"/>
              </a:rPr>
              <a:t>п. 4 ст. 164 НК</a:t>
            </a:r>
            <a:r>
              <a:rPr kumimoji="0" lang="ru-RU" sz="1800" b="1"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Так, при выборе ставки 5 процентов НДС с аванса считайте по ставке 5/105, при выборе 7 процентов — по ставке 7/107. В периоде отгрузки упрощенец сможет заявить вычет этого НДС в общем порядке (</a:t>
            </a:r>
            <a:r>
              <a:rPr kumimoji="0" lang="ru-RU" sz="1800" b="1" i="0" u="sng" strike="noStrike" kern="0" cap="none" spc="0" normalizeH="0" baseline="0" noProof="0" dirty="0">
                <a:ln>
                  <a:noFill/>
                </a:ln>
                <a:solidFill>
                  <a:srgbClr val="0000FF"/>
                </a:solidFill>
                <a:effectLst/>
                <a:uLnTx/>
                <a:uFillTx/>
                <a:latin typeface="Times New Roman" panose="02020603050405020304" pitchFamily="18" charset="0"/>
                <a:ea typeface="Times New Roman" panose="02020603050405020304" pitchFamily="18" charset="0"/>
                <a:cs typeface="Times New Roman" panose="02020603050405020304" pitchFamily="18" charset="0"/>
                <a:hlinkClick r:id="rId4"/>
              </a:rPr>
              <a:t>п. 8 ст. 171 НК</a:t>
            </a:r>
            <a:r>
              <a:rPr kumimoji="0" lang="ru-RU" sz="1800" b="1"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ru-RU" sz="18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85750" marR="0" lvl="0" indent="-285750" algn="l" defTabSz="457200" rtl="0" eaLnBrk="1" fontAlgn="auto" latinLnBrk="0" hangingPunct="1">
              <a:lnSpc>
                <a:spcPct val="115000"/>
              </a:lnSpc>
              <a:spcBef>
                <a:spcPts val="0"/>
              </a:spcBef>
              <a:spcAft>
                <a:spcPts val="800"/>
              </a:spcAft>
              <a:buClrTx/>
              <a:buSzTx/>
              <a:buFont typeface="Wingdings" panose="05000000000000000000" pitchFamily="2" charset="2"/>
              <a:buChar char="Ø"/>
              <a:tabLst/>
              <a:defRPr/>
            </a:pPr>
            <a:r>
              <a:rPr kumimoji="0" lang="ru-RU" sz="1800" b="1"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Вычет входного НДС для компании или ИП со ставками 5 и 7 процентов ограничен. Упрощенец не вправе принять его по товарам, работам, услугам, ОС и НМА, а обязан включить налог в стоимость. Это прописали в </a:t>
            </a:r>
            <a:r>
              <a:rPr kumimoji="0" lang="ru-RU" sz="1800" b="1" i="0" u="sng" strike="noStrike" kern="0" cap="none" spc="0" normalizeH="0" baseline="0" noProof="0" dirty="0">
                <a:ln>
                  <a:noFill/>
                </a:ln>
                <a:solidFill>
                  <a:srgbClr val="0000FF"/>
                </a:solidFill>
                <a:effectLst/>
                <a:uLnTx/>
                <a:uFillTx/>
                <a:latin typeface="Times New Roman" panose="02020603050405020304" pitchFamily="18" charset="0"/>
                <a:ea typeface="Times New Roman" panose="02020603050405020304" pitchFamily="18" charset="0"/>
                <a:cs typeface="Times New Roman" panose="02020603050405020304" pitchFamily="18" charset="0"/>
                <a:hlinkClick r:id="rId5"/>
              </a:rPr>
              <a:t>подпункте 8</a:t>
            </a:r>
            <a:r>
              <a:rPr kumimoji="0" lang="ru-RU" sz="1800" b="1"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пункта 2 статьи 170 НК. Но разрешен вычет входного НДС, в частности:</a:t>
            </a:r>
            <a:endParaRPr kumimoji="0" lang="ru-RU" sz="18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457200" rtl="0" eaLnBrk="1" fontAlgn="auto" latinLnBrk="0" hangingPunct="1">
              <a:lnSpc>
                <a:spcPct val="115000"/>
              </a:lnSpc>
              <a:spcBef>
                <a:spcPts val="0"/>
              </a:spcBef>
              <a:spcAft>
                <a:spcPts val="515"/>
              </a:spcAft>
              <a:buClrTx/>
              <a:buSzPts val="1000"/>
              <a:buFont typeface="Symbol" panose="05050102010706020507" pitchFamily="18" charset="2"/>
              <a:buChar char=""/>
              <a:tabLst>
                <a:tab pos="457200" algn="l"/>
              </a:tabLst>
              <a:defRPr/>
            </a:pPr>
            <a:r>
              <a:rPr kumimoji="0" lang="ru-RU" sz="1800" b="1"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по возвращенным товарам (</a:t>
            </a:r>
            <a:r>
              <a:rPr kumimoji="0" lang="ru-RU" sz="1800" b="1" i="0" u="sng" strike="noStrike" kern="0" cap="none" spc="0" normalizeH="0" baseline="0" noProof="0" dirty="0">
                <a:ln>
                  <a:noFill/>
                </a:ln>
                <a:solidFill>
                  <a:srgbClr val="0000FF"/>
                </a:solidFill>
                <a:effectLst/>
                <a:uLnTx/>
                <a:uFillTx/>
                <a:latin typeface="Times New Roman" panose="02020603050405020304" pitchFamily="18" charset="0"/>
                <a:ea typeface="Times New Roman" panose="02020603050405020304" pitchFamily="18" charset="0"/>
                <a:cs typeface="Times New Roman" panose="02020603050405020304" pitchFamily="18" charset="0"/>
                <a:hlinkClick r:id="rId6"/>
              </a:rPr>
              <a:t>п. 5 ст. 171 НК</a:t>
            </a:r>
            <a:r>
              <a:rPr kumimoji="0" lang="ru-RU" sz="1800" b="1"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ru-RU" sz="18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457200" rtl="0" eaLnBrk="1" fontAlgn="auto" latinLnBrk="0" hangingPunct="1">
              <a:lnSpc>
                <a:spcPct val="115000"/>
              </a:lnSpc>
              <a:spcBef>
                <a:spcPts val="0"/>
              </a:spcBef>
              <a:spcAft>
                <a:spcPts val="515"/>
              </a:spcAft>
              <a:buClrTx/>
              <a:buSzPts val="1000"/>
              <a:buFont typeface="Symbol" panose="05050102010706020507" pitchFamily="18" charset="2"/>
              <a:buChar char=""/>
              <a:tabLst>
                <a:tab pos="457200" algn="l"/>
              </a:tabLst>
              <a:defRPr/>
            </a:pPr>
            <a:r>
              <a:rPr kumimoji="0" lang="ru-RU" sz="1800" b="1"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полученным авансам — при отгрузке в счет такого аванса или при его возврате (</a:t>
            </a:r>
            <a:r>
              <a:rPr kumimoji="0" lang="ru-RU" sz="1800" b="1" i="0" u="sng" strike="noStrike" kern="0" cap="none" spc="0" normalizeH="0" baseline="0" noProof="0" dirty="0">
                <a:ln>
                  <a:noFill/>
                </a:ln>
                <a:solidFill>
                  <a:srgbClr val="0000FF"/>
                </a:solidFill>
                <a:effectLst/>
                <a:uLnTx/>
                <a:uFillTx/>
                <a:latin typeface="Times New Roman" panose="02020603050405020304" pitchFamily="18" charset="0"/>
                <a:ea typeface="Times New Roman" panose="02020603050405020304" pitchFamily="18" charset="0"/>
                <a:cs typeface="Times New Roman" panose="02020603050405020304" pitchFamily="18" charset="0"/>
                <a:hlinkClick r:id="rId4"/>
              </a:rPr>
              <a:t>п. 8 ст. 171 НК</a:t>
            </a:r>
            <a:r>
              <a:rPr kumimoji="0" lang="ru-RU" sz="1800" b="1"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ru-RU" sz="18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3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8447224-002F-1540-3950-D98CC136AA18}"/>
              </a:ext>
            </a:extLst>
          </p:cNvPr>
          <p:cNvSpPr txBox="1"/>
          <p:nvPr/>
        </p:nvSpPr>
        <p:spPr>
          <a:xfrm>
            <a:off x="1317523" y="1140541"/>
            <a:ext cx="10540181" cy="3968394"/>
          </a:xfrm>
          <a:prstGeom prst="rect">
            <a:avLst/>
          </a:prstGeom>
          <a:noFill/>
        </p:spPr>
        <p:txBody>
          <a:bodyPr wrap="square">
            <a:spAutoFit/>
          </a:bodyPr>
          <a:lstStyle/>
          <a:p>
            <a:pPr>
              <a:lnSpc>
                <a:spcPct val="115000"/>
              </a:lnSpc>
              <a:spcAft>
                <a:spcPts val="800"/>
              </a:spcAft>
              <a:buNone/>
            </a:pPr>
            <a:r>
              <a:rPr lang="ru-RU" b="1" kern="0" dirty="0">
                <a:effectLst/>
                <a:latin typeface="Times New Roman" panose="02020603050405020304" pitchFamily="18" charset="0"/>
                <a:ea typeface="Times New Roman" panose="02020603050405020304" pitchFamily="18" charset="0"/>
                <a:cs typeface="Times New Roman" panose="02020603050405020304" pitchFamily="18" charset="0"/>
              </a:rPr>
              <a:t>Чтобы определить, какая ставка НДС вам выгоднее на УСН, нужно:</a:t>
            </a:r>
            <a:endParaRPr lang="ru-RU"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lvl="0" indent="-285750" algn="just">
              <a:lnSpc>
                <a:spcPct val="115000"/>
              </a:lnSpc>
              <a:spcAft>
                <a:spcPts val="515"/>
              </a:spcAft>
              <a:buSzPts val="1000"/>
              <a:buFont typeface="Wingdings" panose="05000000000000000000" pitchFamily="2" charset="2"/>
              <a:buChar char="Ø"/>
              <a:tabLst>
                <a:tab pos="228600" algn="l"/>
                <a:tab pos="540385" algn="l"/>
              </a:tabLst>
            </a:pPr>
            <a:r>
              <a:rPr lang="ru-RU" b="1" kern="0" dirty="0">
                <a:effectLst/>
                <a:latin typeface="Times New Roman" panose="02020603050405020304" pitchFamily="18" charset="0"/>
                <a:ea typeface="Times New Roman" panose="02020603050405020304" pitchFamily="18" charset="0"/>
                <a:cs typeface="Times New Roman" panose="02020603050405020304" pitchFamily="18" charset="0"/>
              </a:rPr>
              <a:t>оценить сумму предполагаемого дохода по итогам 2025 года и планируемых доходов по итогам 2026 года, например, исходя из дохода за последние 12 месяцев;</a:t>
            </a:r>
            <a:endParaRPr lang="ru-RU"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lvl="0" indent="-285750" algn="just">
              <a:lnSpc>
                <a:spcPct val="115000"/>
              </a:lnSpc>
              <a:spcAft>
                <a:spcPts val="515"/>
              </a:spcAft>
              <a:buSzPts val="1000"/>
              <a:buFont typeface="Wingdings" panose="05000000000000000000" pitchFamily="2" charset="2"/>
              <a:buChar char="Ø"/>
              <a:tabLst>
                <a:tab pos="228600" algn="l"/>
                <a:tab pos="540385" algn="l"/>
              </a:tabLst>
            </a:pPr>
            <a:r>
              <a:rPr lang="ru-RU" b="1" kern="0" dirty="0">
                <a:effectLst/>
                <a:latin typeface="Times New Roman" panose="02020603050405020304" pitchFamily="18" charset="0"/>
                <a:ea typeface="Times New Roman" panose="02020603050405020304" pitchFamily="18" charset="0"/>
                <a:cs typeface="Times New Roman" panose="02020603050405020304" pitchFamily="18" charset="0"/>
              </a:rPr>
              <a:t>определить сумму НДС к уплате при каждой ставке исходя из возможных вариантов с учетом того, что НДС считают на раннюю из дат: отгрузки или получения аванса. Здесь важен анализ доли входного НДС;</a:t>
            </a:r>
            <a:endParaRPr lang="ru-RU"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lvl="0" indent="-285750" algn="just">
              <a:lnSpc>
                <a:spcPct val="115000"/>
              </a:lnSpc>
              <a:spcAft>
                <a:spcPts val="515"/>
              </a:spcAft>
              <a:buSzPts val="1000"/>
              <a:buFont typeface="Wingdings" panose="05000000000000000000" pitchFamily="2" charset="2"/>
              <a:buChar char="Ø"/>
              <a:tabLst>
                <a:tab pos="228600" algn="l"/>
                <a:tab pos="540385" algn="l"/>
              </a:tabLst>
            </a:pPr>
            <a:r>
              <a:rPr lang="ru-RU" b="1" kern="0" dirty="0">
                <a:effectLst/>
                <a:latin typeface="Times New Roman" panose="02020603050405020304" pitchFamily="18" charset="0"/>
                <a:ea typeface="Times New Roman" panose="02020603050405020304" pitchFamily="18" charset="0"/>
                <a:cs typeface="Times New Roman" panose="02020603050405020304" pitchFamily="18" charset="0"/>
              </a:rPr>
              <a:t>оценить налоговую нагрузку при каждом объекте УСН и ставке НДС.</a:t>
            </a:r>
          </a:p>
          <a:p>
            <a:pPr indent="354013" algn="just">
              <a:lnSpc>
                <a:spcPct val="115000"/>
              </a:lnSpc>
              <a:spcAft>
                <a:spcPts val="800"/>
              </a:spcAft>
              <a:buNone/>
            </a:pPr>
            <a:r>
              <a:rPr lang="ru-RU" b="1" kern="0" dirty="0">
                <a:effectLst/>
                <a:latin typeface="Times New Roman" panose="02020603050405020304" pitchFamily="18" charset="0"/>
                <a:ea typeface="Times New Roman" panose="02020603050405020304" pitchFamily="18" charset="0"/>
                <a:cs typeface="Times New Roman" panose="02020603050405020304" pitchFamily="18" charset="0"/>
              </a:rPr>
              <a:t>Начислять НДС надо на дату отгрузки или получения аванса (</a:t>
            </a:r>
            <a:r>
              <a:rPr lang="ru-RU" b="1"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п. 1 ст. 167 НК</a:t>
            </a:r>
            <a:r>
              <a:rPr lang="ru-RU" b="1" kern="0" dirty="0">
                <a:effectLst/>
                <a:latin typeface="Times New Roman" panose="02020603050405020304" pitchFamily="18" charset="0"/>
                <a:ea typeface="Times New Roman" panose="02020603050405020304" pitchFamily="18" charset="0"/>
                <a:cs typeface="Times New Roman" panose="02020603050405020304" pitchFamily="18" charset="0"/>
              </a:rPr>
              <a:t>). Если упрощенец реализует товары, работы или услуги на условиях постоплаты, то НДС он начисляет на момент реализации, а доход на УСН признает на дату получения оплаты.</a:t>
            </a:r>
            <a:endParaRPr lang="ru-RU"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lvl="0" indent="-285750" algn="just">
              <a:lnSpc>
                <a:spcPct val="115000"/>
              </a:lnSpc>
              <a:spcAft>
                <a:spcPts val="515"/>
              </a:spcAft>
              <a:buSzPts val="1000"/>
              <a:buFont typeface="Wingdings" panose="05000000000000000000" pitchFamily="2" charset="2"/>
              <a:buChar char="Ø"/>
              <a:tabLst>
                <a:tab pos="228600" algn="l"/>
                <a:tab pos="540385" algn="l"/>
              </a:tabLst>
            </a:pPr>
            <a:endParaRPr lang="ru-RU" b="1"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5722596"/>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1712</TotalTime>
  <Words>6135</Words>
  <Application>Microsoft Office PowerPoint</Application>
  <PresentationFormat>Широкоэкранный</PresentationFormat>
  <Paragraphs>559</Paragraphs>
  <Slides>44</Slides>
  <Notes>0</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44</vt:i4>
      </vt:variant>
    </vt:vector>
  </HeadingPairs>
  <TitlesOfParts>
    <vt:vector size="54" baseType="lpstr">
      <vt:lpstr>Arial</vt:lpstr>
      <vt:lpstr>Calibri</vt:lpstr>
      <vt:lpstr>Century Gothic</vt:lpstr>
      <vt:lpstr>Roboto</vt:lpstr>
      <vt:lpstr>Segoe Script</vt:lpstr>
      <vt:lpstr>Symbol</vt:lpstr>
      <vt:lpstr>Times New Roman</vt:lpstr>
      <vt:lpstr>Wingdings</vt:lpstr>
      <vt:lpstr>Wingdings 3</vt:lpstr>
      <vt:lpstr>Легкий дым</vt:lpstr>
      <vt:lpstr>  Центр компетенций в сфере сельскохозяйственной кооперации и поддержки фермеров в Кемеровской области-Кузбассе     </vt:lpstr>
      <vt:lpstr>Основные изменения в налоговом законодательстве на 2026 г.</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Пример:</vt:lpstr>
      <vt:lpstr>Презентация PowerPoint</vt:lpstr>
      <vt:lpstr>Презентация PowerPoint</vt:lpstr>
      <vt:lpstr>Презентация PowerPoint</vt:lpstr>
      <vt:lpstr>Рассмотрим при какой доле входного НДС Общая ставка 22 % и ставки 5 %, 7 % сумма НДС будет равна </vt:lpstr>
      <vt:lpstr>Презентация PowerPoint</vt:lpstr>
      <vt:lpstr>Рассмотрим при какой доле входного НДС Общая ставка 10 % и ставки 5 %, 7 % сумма НДС будет равна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Центр Компетенции</dc:creator>
  <cp:lastModifiedBy>Центр Компетенции</cp:lastModifiedBy>
  <cp:revision>66</cp:revision>
  <cp:lastPrinted>2025-12-17T04:37:41Z</cp:lastPrinted>
  <dcterms:created xsi:type="dcterms:W3CDTF">2024-08-08T01:58:38Z</dcterms:created>
  <dcterms:modified xsi:type="dcterms:W3CDTF">2025-12-18T06:19:34Z</dcterms:modified>
</cp:coreProperties>
</file>