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94" r:id="rId24"/>
    <p:sldId id="295" r:id="rId25"/>
    <p:sldId id="279" r:id="rId26"/>
    <p:sldId id="280" r:id="rId27"/>
    <p:sldId id="281" r:id="rId28"/>
    <p:sldId id="282" r:id="rId29"/>
    <p:sldId id="296" r:id="rId30"/>
    <p:sldId id="297" r:id="rId31"/>
    <p:sldId id="286" r:id="rId32"/>
    <p:sldId id="284" r:id="rId33"/>
    <p:sldId id="285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8" r:id="rId42"/>
    <p:sldId id="299" r:id="rId43"/>
    <p:sldId id="300" r:id="rId44"/>
    <p:sldId id="30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5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0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6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5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6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12/25/2025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3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12/25/2025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7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1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6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9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ssl.budgetplan.minfin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emena-wiki.mcx.ru/workspace/43d3fad7-ef98-402d-a986-a487c8c8db20/5YujXtSbiYBH4MKE7fNkv" TargetMode="External"/><Relationship Id="rId2" Type="http://schemas.openxmlformats.org/officeDocument/2006/relationships/hyperlink" Target="https://cctmcx.ru/o-tsentre/zayavk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ctmcx.ru/semena/traning/" TargetMode="External"/><Relationship Id="rId4" Type="http://schemas.openxmlformats.org/officeDocument/2006/relationships/hyperlink" Target="https://semena-wiki.mcx.ru/workspace/a2ca973c-cf37-4f36-ace8-00afd975a3f4/l5a4SRjq_3fPjbsRGp8Bd?mode=ful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B6B0B-6165-4024-A7B2-76924AC9E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299" y="2294720"/>
            <a:ext cx="7901126" cy="2268559"/>
          </a:xfrm>
        </p:spPr>
        <p:txBody>
          <a:bodyPr>
            <a:normAutofit/>
          </a:bodyPr>
          <a:lstStyle/>
          <a:p>
            <a:r>
              <a:rPr lang="ru-RU" sz="3200" dirty="0"/>
              <a:t>Заполнение отчетов  в январе 2026 г. в системе «бюджетное планирование» для получателей субсидий и грантов. Общая схема работы в системе ФГИС «Семеноводство».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9C7EA2-278F-4BC0-9BF1-19BB0B17E3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266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1691D-3EE5-4D82-A7F1-E821E9B1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Вносим сумму гранта в выделенные строки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64C7D4-CAB2-4BD7-AE8F-9BF112F21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979" y="1409330"/>
            <a:ext cx="8387024" cy="4039339"/>
          </a:xfrm>
        </p:spPr>
      </p:pic>
    </p:spTree>
    <p:extLst>
      <p:ext uri="{BB962C8B-B14F-4D97-AF65-F5344CB8AC3E}">
        <p14:creationId xmlns:p14="http://schemas.microsoft.com/office/powerpoint/2010/main" val="147247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215C8-34CA-4233-A900-28081062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Нажимаем два раза ЛКМ для заполнения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29873F-7B38-4562-B10D-B055A5F70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2078" y="1454467"/>
            <a:ext cx="7208520" cy="3939540"/>
          </a:xfrm>
        </p:spPr>
      </p:pic>
    </p:spTree>
    <p:extLst>
      <p:ext uri="{BB962C8B-B14F-4D97-AF65-F5344CB8AC3E}">
        <p14:creationId xmlns:p14="http://schemas.microsoft.com/office/powerpoint/2010/main" val="82094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C2038-5DC5-437E-BF78-613B3C2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 выделенные строки проставляем единицы, так как свои обязательства вы выполнили.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752DF2-CCA3-4B3E-B47D-B3F6E70DE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1786" y="964131"/>
            <a:ext cx="7552357" cy="4929737"/>
          </a:xfrm>
        </p:spPr>
      </p:pic>
    </p:spTree>
    <p:extLst>
      <p:ext uri="{BB962C8B-B14F-4D97-AF65-F5344CB8AC3E}">
        <p14:creationId xmlns:p14="http://schemas.microsoft.com/office/powerpoint/2010/main" val="128943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73D46-AC93-4C92-8CA7-D891DAAB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F23C694-C100-4FF2-95CF-ACBFC11FD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41" y="655654"/>
            <a:ext cx="12040117" cy="5537547"/>
          </a:xfrm>
        </p:spPr>
      </p:pic>
    </p:spTree>
    <p:extLst>
      <p:ext uri="{BB962C8B-B14F-4D97-AF65-F5344CB8AC3E}">
        <p14:creationId xmlns:p14="http://schemas.microsoft.com/office/powerpoint/2010/main" val="191748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88F94-853F-486E-941B-BCFEA81A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Подписание отчета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787F5-07F6-406E-B6B1-2FA1158A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После того как сохранили отчет, закрываем его и нажимаем один раз ЛКМ, для выделения. Из верхнего меню выбираем Согласование – Резолюция – Выбрать «Согласовано» - Сохранить – Меню «Согласование» - «Согласование резолюции» - «Утверждающий» - Добавить – Сохранить – Меню «Согласование» - «Согласование резолюции» - Утверждено – Подписать – Перенести оттиск печати на лист с отчетом, удерживая ЛКМ саму «печать» - Подписать – Выбираем  свой сертификат – Далее – ОК. Подробнее рассмотрим позже. Отчет сдан!</a:t>
            </a:r>
          </a:p>
        </p:txBody>
      </p:sp>
    </p:spTree>
    <p:extLst>
      <p:ext uri="{BB962C8B-B14F-4D97-AF65-F5344CB8AC3E}">
        <p14:creationId xmlns:p14="http://schemas.microsoft.com/office/powerpoint/2010/main" val="2335632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E549-8BEF-48CC-8247-7FD5602B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09025" cy="4601183"/>
          </a:xfrm>
        </p:spPr>
        <p:txBody>
          <a:bodyPr>
            <a:normAutofit/>
          </a:bodyPr>
          <a:lstStyle/>
          <a:p>
            <a:r>
              <a:rPr lang="ru-RU" sz="3000" dirty="0"/>
              <a:t>Заполнение отчета «О реализации плана мероприятий» для грантополучателей 2025 г.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ADA563-5B90-47A5-8D7E-06B6573B1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457" y="767815"/>
            <a:ext cx="8052059" cy="5322369"/>
          </a:xfrm>
        </p:spPr>
      </p:pic>
    </p:spTree>
    <p:extLst>
      <p:ext uri="{BB962C8B-B14F-4D97-AF65-F5344CB8AC3E}">
        <p14:creationId xmlns:p14="http://schemas.microsoft.com/office/powerpoint/2010/main" val="311134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4510B-254B-4DDF-95D4-FB6DCF37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Открываем форму отчета два раза нажав на него в списке отчетов.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B9B7A-2328-42C5-9656-FA7E3F19F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Создаем отчет, действуя так же как в предыдущем примере.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9592F1-EE2F-4BDA-AE2E-5D07AE721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116" y="2376144"/>
            <a:ext cx="5865402" cy="29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51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AF6A1-55CA-4496-AB0D-C767FF6C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Откроется следующая форма, в которой нужно будет для заполнения дважды «кликнуть» ЛКМ на первой строке.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380BFD-F512-41F1-90C1-BB96A747B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725" y="2037620"/>
            <a:ext cx="9057735" cy="3159674"/>
          </a:xfrm>
        </p:spPr>
      </p:pic>
    </p:spTree>
    <p:extLst>
      <p:ext uri="{BB962C8B-B14F-4D97-AF65-F5344CB8AC3E}">
        <p14:creationId xmlns:p14="http://schemas.microsoft.com/office/powerpoint/2010/main" val="3581540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6554-AD32-436D-B17A-CC3E7D47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открывшейся форме, прокручиваем вниз и вносим сумму гранта полностью.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8921E9-025C-4B21-B1D7-9CF7E7D01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2201" y="408572"/>
            <a:ext cx="6297903" cy="6098760"/>
          </a:xfrm>
        </p:spPr>
      </p:pic>
    </p:spTree>
    <p:extLst>
      <p:ext uri="{BB962C8B-B14F-4D97-AF65-F5344CB8AC3E}">
        <p14:creationId xmlns:p14="http://schemas.microsoft.com/office/powerpoint/2010/main" val="2839772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2EB99-D4A7-4DB9-BF02-6AD5C555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Два раза нажимаем на вторую строку и заполняем как показано на картинке. Только год у вас 2025. Плановый показатель должен совпасть с фактическим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4BD906-8559-43C2-A555-EE7283069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6792" y="304598"/>
            <a:ext cx="6513163" cy="6291511"/>
          </a:xfrm>
        </p:spPr>
      </p:pic>
    </p:spTree>
    <p:extLst>
      <p:ext uri="{BB962C8B-B14F-4D97-AF65-F5344CB8AC3E}">
        <p14:creationId xmlns:p14="http://schemas.microsoft.com/office/powerpoint/2010/main" val="208523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4FA4-814D-4BC8-9218-420033B6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07531" cy="460118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Заходим при помощи ЭЦП в свой личный кабинет системы «Бюджетное планирование» по ссылке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https://ssl.budgetplan.minfin.ru</a:t>
            </a:r>
            <a:r>
              <a:rPr lang="ru-RU" sz="2400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D52558-ED74-45EE-8B3C-BCCDA67A5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8738" y="2149726"/>
            <a:ext cx="7315200" cy="2549022"/>
          </a:xfrm>
        </p:spPr>
      </p:pic>
    </p:spTree>
    <p:extLst>
      <p:ext uri="{BB962C8B-B14F-4D97-AF65-F5344CB8AC3E}">
        <p14:creationId xmlns:p14="http://schemas.microsoft.com/office/powerpoint/2010/main" val="3747039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4DE2D-00DD-48FF-8927-74E6D459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Вносим сумму гранта во все выделенные поля.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F7C039-08D4-4ADD-921E-1F497A0FC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5670" y="199410"/>
            <a:ext cx="6741547" cy="6459179"/>
          </a:xfrm>
        </p:spPr>
      </p:pic>
    </p:spTree>
    <p:extLst>
      <p:ext uri="{BB962C8B-B14F-4D97-AF65-F5344CB8AC3E}">
        <p14:creationId xmlns:p14="http://schemas.microsoft.com/office/powerpoint/2010/main" val="168613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5C882-45DB-452F-B978-9F09B785A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правой стороне в разделе контрольные точки у вас будет несколько строк. Количество строк зависит от количества прошедших отчетных периодов.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6848A9A9-386C-4040-B81B-8E7B38AA0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528" y="2342069"/>
            <a:ext cx="8708553" cy="2407483"/>
          </a:xfrm>
        </p:spPr>
      </p:pic>
    </p:spTree>
    <p:extLst>
      <p:ext uri="{BB962C8B-B14F-4D97-AF65-F5344CB8AC3E}">
        <p14:creationId xmlns:p14="http://schemas.microsoft.com/office/powerpoint/2010/main" val="2633161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625C2-E56B-44DE-AD69-FEC1F4F8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Дважды «кликаем» на первую строку и заполняем как показано на картинке, дата у вас может отличаться.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92D58D-3244-4B9F-8AFF-907FA2BEE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994" y="359595"/>
            <a:ext cx="6524181" cy="5899161"/>
          </a:xfrm>
        </p:spPr>
      </p:pic>
    </p:spTree>
    <p:extLst>
      <p:ext uri="{BB962C8B-B14F-4D97-AF65-F5344CB8AC3E}">
        <p14:creationId xmlns:p14="http://schemas.microsoft.com/office/powerpoint/2010/main" val="862388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CFD45-2756-4155-8F5A-5D39F26B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Если вы приняли человека на отчетную дату и показали это в предыдущем отчете, то заполняете в соответствии с ним.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0F9404-6036-4162-927C-8FCB0D8A2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2428" y="863600"/>
            <a:ext cx="5687820" cy="5121275"/>
          </a:xfrm>
        </p:spPr>
      </p:pic>
    </p:spTree>
    <p:extLst>
      <p:ext uri="{BB962C8B-B14F-4D97-AF65-F5344CB8AC3E}">
        <p14:creationId xmlns:p14="http://schemas.microsoft.com/office/powerpoint/2010/main" val="868766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D6C27-3DDB-43CE-A9D6-789CAF20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Если плановое значение у вас стоит не 1, а другая цифра, то ставим её. Эти цифры показывают сколько человек по условиям гранта вы приняли на работу.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0D8FEF-969A-4841-8611-2DD3FD300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596" y="863600"/>
            <a:ext cx="5647484" cy="5121275"/>
          </a:xfrm>
        </p:spPr>
      </p:pic>
    </p:spTree>
    <p:extLst>
      <p:ext uri="{BB962C8B-B14F-4D97-AF65-F5344CB8AC3E}">
        <p14:creationId xmlns:p14="http://schemas.microsoft.com/office/powerpoint/2010/main" val="3023492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218F2-ADA7-401A-9B90-DF16D0C40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970" y="1801368"/>
            <a:ext cx="7315200" cy="3255264"/>
          </a:xfrm>
        </p:spPr>
        <p:txBody>
          <a:bodyPr>
            <a:normAutofit fontScale="90000"/>
          </a:bodyPr>
          <a:lstStyle/>
          <a:p>
            <a:r>
              <a:rPr lang="ru-RU" dirty="0"/>
              <a:t>Отчеты для грантополучателей прошлых лет, кроме тех, кто загружает «сканы отчета»</a:t>
            </a:r>
          </a:p>
        </p:txBody>
      </p:sp>
    </p:spTree>
    <p:extLst>
      <p:ext uri="{BB962C8B-B14F-4D97-AF65-F5344CB8AC3E}">
        <p14:creationId xmlns:p14="http://schemas.microsoft.com/office/powerpoint/2010/main" val="1978367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9AF74-1A3E-4F52-95CF-25140C28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17903" cy="4601183"/>
          </a:xfrm>
        </p:spPr>
        <p:txBody>
          <a:bodyPr>
            <a:normAutofit/>
          </a:bodyPr>
          <a:lstStyle/>
          <a:p>
            <a:r>
              <a:rPr lang="ru-RU" sz="3000" dirty="0"/>
              <a:t>Заполнение отчета «О достижении значений  результатов предоставления субсидии» для грантополучателей прошлых лет.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19621-95A2-4740-ACF2-447CEAB4A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Делаем все те же действия как и для 2025 года, только значения оставляем «нулевыми» как показано на картинке ниже.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0D6B7C-A078-4EE3-9B42-67D9FDCE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35" y="2285740"/>
            <a:ext cx="7761401" cy="35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93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78DE7-2D26-41B4-9F6E-203933C0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63" y="2597531"/>
            <a:ext cx="2947482" cy="3277676"/>
          </a:xfrm>
        </p:spPr>
        <p:txBody>
          <a:bodyPr>
            <a:normAutofit/>
          </a:bodyPr>
          <a:lstStyle/>
          <a:p>
            <a:r>
              <a:rPr lang="ru-RU" sz="2400" dirty="0"/>
              <a:t>Два раза нажать на выделенную область как на первой картинке и заполнить как на второй. Сохранить отчет и нажать «Закрыть». Далее подписываем отчет.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9704B3-71DB-428E-A125-A1C948BB8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6581" y="2722827"/>
            <a:ext cx="5829300" cy="376428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F8630F-61F6-4511-BE14-83B8EDD12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81" y="300028"/>
            <a:ext cx="10523220" cy="2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66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E3BCE-4D63-48B7-80A1-0F84613F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35657" cy="4601183"/>
          </a:xfrm>
        </p:spPr>
        <p:txBody>
          <a:bodyPr>
            <a:normAutofit/>
          </a:bodyPr>
          <a:lstStyle/>
          <a:p>
            <a:r>
              <a:rPr lang="ru-RU" sz="3000" dirty="0"/>
              <a:t>Заполнение отчета «О реализации плана мероприятий» для грантополучателей прошлых лет.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8E528A-9F31-4169-80C9-2B473E367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Выполняем те же действия, что и для получателей гранта 2025 г. для создания отчета, а затем заполняем его как в предыдущем периоде. То есть выглядеть он будет так же как отчет получателей гранта 2025 г., только год вы ставите 2024.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548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5705DDA-DF78-4DAF-ACAC-CD021A77A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012" y="2408157"/>
            <a:ext cx="7315200" cy="3255264"/>
          </a:xfrm>
        </p:spPr>
        <p:txBody>
          <a:bodyPr>
            <a:noAutofit/>
          </a:bodyPr>
          <a:lstStyle/>
          <a:p>
            <a:r>
              <a:rPr lang="ru-RU" sz="4800" dirty="0"/>
              <a:t>Отчет «об осуществлении расходов, источником финансового обеспечения которых является Субсидия» для получателей гранта «семейная фема»</a:t>
            </a:r>
          </a:p>
        </p:txBody>
      </p:sp>
    </p:spTree>
    <p:extLst>
      <p:ext uri="{BB962C8B-B14F-4D97-AF65-F5344CB8AC3E}">
        <p14:creationId xmlns:p14="http://schemas.microsoft.com/office/powerpoint/2010/main" val="317077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22C3E-AF74-4267-897E-A3B00F1C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/>
              <a:t>Формирование отчета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C4E3B8-5E78-47D1-9F32-F924C132A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0567" y="1305016"/>
            <a:ext cx="6579395" cy="3968319"/>
          </a:xfrm>
        </p:spPr>
      </p:pic>
    </p:spTree>
    <p:extLst>
      <p:ext uri="{BB962C8B-B14F-4D97-AF65-F5344CB8AC3E}">
        <p14:creationId xmlns:p14="http://schemas.microsoft.com/office/powerpoint/2010/main" val="4222413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732EE-1EE1-4E42-8666-225D1E10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Создаем отчет так же как и предыдущие, только у данных грантополучателей в списке будет три отчета. Открываем отчет два раза «кликнув» на него.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F81E7C-4B35-4FB6-AD5E-9D9E0026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данном отчете заполняем строки 0100, 0300, 0350, 0500, 0600 и 0650 в соответствии с выпиской с лицевого счета.</a:t>
            </a:r>
          </a:p>
        </p:txBody>
      </p:sp>
    </p:spTree>
    <p:extLst>
      <p:ext uri="{BB962C8B-B14F-4D97-AF65-F5344CB8AC3E}">
        <p14:creationId xmlns:p14="http://schemas.microsoft.com/office/powerpoint/2010/main" val="3240263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980EDA-8ED2-404E-9C4E-0BCE0EC29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Подписание отчета.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C376B6B-EF7A-46D6-A35C-0C829CC34F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577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C3E8B-40FF-4593-9519-EFC67B9D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EC8533-022D-4F80-BE02-267FEC70F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3627" y="769465"/>
            <a:ext cx="6537036" cy="5160818"/>
          </a:xfrm>
        </p:spPr>
      </p:pic>
    </p:spTree>
    <p:extLst>
      <p:ext uri="{BB962C8B-B14F-4D97-AF65-F5344CB8AC3E}">
        <p14:creationId xmlns:p14="http://schemas.microsoft.com/office/powerpoint/2010/main" val="490781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1BEFA-1B61-49BB-9DA1-8F4FF52B4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77293-BC28-4D60-9B7F-7FF1B3059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599E0D-6CAE-4755-BFE6-CDB98D4624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7" y="1123837"/>
            <a:ext cx="8566950" cy="4983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E3023A-7802-4348-93DE-11C478CFD354}"/>
              </a:ext>
            </a:extLst>
          </p:cNvPr>
          <p:cNvSpPr/>
          <p:nvPr/>
        </p:nvSpPr>
        <p:spPr>
          <a:xfrm>
            <a:off x="4767309" y="4696287"/>
            <a:ext cx="2334827" cy="2574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51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653A5-3BD5-4DD4-937C-D05D4D97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3DE304-84F9-4A2F-8209-2D00213E6E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6" y="252870"/>
            <a:ext cx="4262678" cy="20730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8501CE-EB2A-43AE-9B23-47D924032A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09351" y="1056443"/>
            <a:ext cx="6489577" cy="5637320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0D194C30-BDB6-4CBC-B9D6-F3898C0A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881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B0706-F841-4EA1-8539-B0B8CCFE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EAE577-C382-4921-8119-559A63C4A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BFAD99-E52C-4A20-AA1E-DCC44F2FD7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45185" y="406153"/>
            <a:ext cx="7501630" cy="604569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F273B5-956D-49B7-BACA-324823C13426}"/>
              </a:ext>
            </a:extLst>
          </p:cNvPr>
          <p:cNvSpPr/>
          <p:nvPr/>
        </p:nvSpPr>
        <p:spPr>
          <a:xfrm>
            <a:off x="3200401" y="5122416"/>
            <a:ext cx="668867" cy="1154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82EDF2-D73D-41DE-8C00-B3C6E216CF19}"/>
              </a:ext>
            </a:extLst>
          </p:cNvPr>
          <p:cNvSpPr/>
          <p:nvPr/>
        </p:nvSpPr>
        <p:spPr>
          <a:xfrm>
            <a:off x="3991910" y="5122416"/>
            <a:ext cx="668867" cy="1154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FE159B-E058-4E14-B23C-0F9D54F2F342}"/>
              </a:ext>
            </a:extLst>
          </p:cNvPr>
          <p:cNvSpPr/>
          <p:nvPr/>
        </p:nvSpPr>
        <p:spPr>
          <a:xfrm>
            <a:off x="4829452" y="5122416"/>
            <a:ext cx="745725" cy="1154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FB26D8-7464-428B-A0CC-B7FE04419040}"/>
              </a:ext>
            </a:extLst>
          </p:cNvPr>
          <p:cNvSpPr/>
          <p:nvPr/>
        </p:nvSpPr>
        <p:spPr>
          <a:xfrm>
            <a:off x="8922058" y="5122416"/>
            <a:ext cx="577049" cy="1154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98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9CA2B-7BA8-43C3-BDFB-47F4823A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A5F76-FF01-43D8-899A-42C4F45EC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8D70C1-A44B-4E83-A245-6A4E35B72EAB}"/>
              </a:ext>
            </a:extLst>
          </p:cNvPr>
          <p:cNvPicPr/>
          <p:nvPr/>
        </p:nvPicPr>
        <p:blipFill rotWithShape="1">
          <a:blip r:embed="rId2"/>
          <a:srcRect t="59251"/>
          <a:stretch/>
        </p:blipFill>
        <p:spPr bwMode="auto">
          <a:xfrm>
            <a:off x="779675" y="3121899"/>
            <a:ext cx="5634608" cy="2129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A3F5E6-B3A2-432D-A0D2-C5A16FD22A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26" y="315014"/>
            <a:ext cx="4262678" cy="20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00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0E6A2-7B59-42B4-B19D-74F7FB07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2452E5-D566-49E0-81D2-DC9C9A738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utre 50">
            <a:extLst>
              <a:ext uri="{FF2B5EF4-FFF2-40B4-BE49-F238E27FC236}">
                <a16:creationId xmlns:a16="http://schemas.microsoft.com/office/drawing/2014/main" id="{DC1149B9-66F9-4134-9C24-62C230E45F1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22774" y="337351"/>
            <a:ext cx="8655727" cy="59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26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8EC7E-9F1D-4A72-9806-92B4132B6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502E99-997A-4136-BFAE-A18DD579F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utre 51">
            <a:extLst>
              <a:ext uri="{FF2B5EF4-FFF2-40B4-BE49-F238E27FC236}">
                <a16:creationId xmlns:a16="http://schemas.microsoft.com/office/drawing/2014/main" id="{956C8431-F7F7-411A-AC3C-9A1EB0FEBB8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402672" y="266330"/>
            <a:ext cx="8451542" cy="60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2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79B92-63AF-475F-A615-EAA42859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33267E-9767-4934-89AA-E63D6430F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utre 52">
            <a:extLst>
              <a:ext uri="{FF2B5EF4-FFF2-40B4-BE49-F238E27FC236}">
                <a16:creationId xmlns:a16="http://schemas.microsoft.com/office/drawing/2014/main" id="{607BF6B2-8600-474E-9DAA-539964B95C4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93793" y="621438"/>
            <a:ext cx="8416031" cy="48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A647A-6843-4809-B21A-9F9CFBCF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Сформировать можно несколько форм отчетности, система сама покажет какие формы необходимо выбрать.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AC9943-FB9B-48F3-9D04-FCA4D2167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601" y="1419014"/>
            <a:ext cx="7391305" cy="3898710"/>
          </a:xfrm>
        </p:spPr>
      </p:pic>
    </p:spTree>
    <p:extLst>
      <p:ext uri="{BB962C8B-B14F-4D97-AF65-F5344CB8AC3E}">
        <p14:creationId xmlns:p14="http://schemas.microsoft.com/office/powerpoint/2010/main" val="4065076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6F2C8-8039-4996-9996-A12B856A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ОК если нужно, отчет подписан.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AC79B-E0C6-4703-8B9B-95607472A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A9A740-9974-459C-86D4-F940DD9AFD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77" y="873252"/>
            <a:ext cx="5498709" cy="49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26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CE4734-1BB1-439C-8294-91D46E935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Схема работы в системе ФГИС «Семеноводство», ЕФГИС ЗСН и ФГИС «Зерно»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8CF1D65-94E8-4576-BEC7-81ABE6D251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6E7E-EE21-4AD3-9273-A6296BD0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9D7799-0F9E-42FA-9B3C-C282BDFE1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631" y="203543"/>
            <a:ext cx="9058737" cy="644176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490B88-9953-4D5C-B9A1-ED0229C01B8E}"/>
              </a:ext>
            </a:extLst>
          </p:cNvPr>
          <p:cNvSpPr/>
          <p:nvPr/>
        </p:nvSpPr>
        <p:spPr>
          <a:xfrm>
            <a:off x="6587231" y="1669002"/>
            <a:ext cx="2858610" cy="372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794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58390-E586-4B4D-AD1E-E57E30B1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043F4-6F0A-4C7D-A2DE-BEE5CE096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0" i="0" dirty="0">
                <a:solidFill>
                  <a:srgbClr val="141414"/>
                </a:solidFill>
                <a:effectLst/>
                <a:latin typeface="Golos Text"/>
              </a:rPr>
              <a:t>С 15 ноября 2025 года в ФГИС «Семеноводство» отключена возможность ввода остатков семян</a:t>
            </a:r>
            <a:r>
              <a:rPr lang="ru-RU" dirty="0">
                <a:solidFill>
                  <a:srgbClr val="141414"/>
                </a:solidFill>
                <a:latin typeface="Golos Text"/>
              </a:rPr>
              <a:t>, только через службу технической поддержки, контакты по ссылке </a:t>
            </a:r>
            <a:r>
              <a:rPr lang="en-US" dirty="0">
                <a:solidFill>
                  <a:srgbClr val="141414"/>
                </a:solidFill>
                <a:latin typeface="Golos Text"/>
                <a:hlinkClick r:id="rId2"/>
              </a:rPr>
              <a:t>https://cctmcx.ru/o-tsentre/zayavki/</a:t>
            </a:r>
            <a:r>
              <a:rPr lang="ru-RU" dirty="0">
                <a:solidFill>
                  <a:srgbClr val="141414"/>
                </a:solidFill>
                <a:latin typeface="Golos Text"/>
              </a:rPr>
              <a:t> . С указанной даты информация о приходах объемов семян будет формироваться в системе в электронном виде в рамках следующих операций:</a:t>
            </a:r>
          </a:p>
          <a:p>
            <a:r>
              <a:rPr lang="ru-RU" dirty="0">
                <a:solidFill>
                  <a:srgbClr val="141414"/>
                </a:solidFill>
                <a:latin typeface="Golos Text"/>
              </a:rPr>
              <a:t>Посев семян</a:t>
            </a:r>
          </a:p>
          <a:p>
            <a:r>
              <a:rPr lang="ru-RU" dirty="0">
                <a:solidFill>
                  <a:srgbClr val="141414"/>
                </a:solidFill>
                <a:latin typeface="Golos Text"/>
              </a:rPr>
              <a:t>Ввоз семян</a:t>
            </a:r>
          </a:p>
          <a:p>
            <a:r>
              <a:rPr lang="ru-RU" dirty="0">
                <a:solidFill>
                  <a:srgbClr val="141414"/>
                </a:solidFill>
                <a:latin typeface="Golos Text"/>
              </a:rPr>
              <a:t>Сделки с семенами</a:t>
            </a:r>
          </a:p>
          <a:p>
            <a:r>
              <a:rPr lang="ru-RU" dirty="0">
                <a:solidFill>
                  <a:srgbClr val="141414"/>
                </a:solidFill>
                <a:latin typeface="Golos Text"/>
              </a:rPr>
              <a:t>Передача объемов семян по договору оказания услуг.</a:t>
            </a:r>
          </a:p>
          <a:p>
            <a:pPr marL="0" indent="0">
              <a:buNone/>
            </a:pPr>
            <a:r>
              <a:rPr lang="ru-RU" dirty="0">
                <a:solidFill>
                  <a:srgbClr val="141414"/>
                </a:solidFill>
                <a:latin typeface="Golos Text"/>
              </a:rPr>
              <a:t>Инструкции по работе со ФГИС «Семеноводство» </a:t>
            </a:r>
            <a:r>
              <a:rPr lang="en-US" dirty="0">
                <a:solidFill>
                  <a:srgbClr val="141414"/>
                </a:solidFill>
                <a:latin typeface="Golos Text"/>
                <a:hlinkClick r:id="rId3"/>
              </a:rPr>
              <a:t>https://semena-wiki.mcx.ru/workspace/43d3fad7-ef98-402d-a986-a487c8c8db20/5YujXtSbiYBH4MKE7fNkv</a:t>
            </a:r>
            <a:r>
              <a:rPr lang="ru-RU" dirty="0">
                <a:solidFill>
                  <a:srgbClr val="141414"/>
                </a:solidFill>
                <a:latin typeface="Golos Text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141414"/>
                </a:solidFill>
                <a:latin typeface="Golos Text"/>
              </a:rPr>
              <a:t>Инструкции по всем этапам и системам </a:t>
            </a:r>
            <a:r>
              <a:rPr lang="en-US" dirty="0">
                <a:solidFill>
                  <a:srgbClr val="141414"/>
                </a:solidFill>
                <a:latin typeface="Golos Text"/>
                <a:hlinkClick r:id="rId4"/>
              </a:rPr>
              <a:t>https://semena-wiki.mcx.ru/workspace/a2ca973c-cf37-4f36-ace8-00afd975a3f4/l5a4SRjq_3fPjbsRGp8Bd?mode=full</a:t>
            </a:r>
            <a:r>
              <a:rPr lang="ru-RU" dirty="0">
                <a:solidFill>
                  <a:srgbClr val="141414"/>
                </a:solidFill>
                <a:latin typeface="Golos Text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141414"/>
                </a:solidFill>
                <a:latin typeface="Golos Text"/>
              </a:rPr>
              <a:t>Обучение ФГИС «Семеноводство» </a:t>
            </a:r>
            <a:r>
              <a:rPr lang="en-US" dirty="0">
                <a:solidFill>
                  <a:srgbClr val="141414"/>
                </a:solidFill>
                <a:latin typeface="Golos Text"/>
                <a:hlinkClick r:id="rId5"/>
              </a:rPr>
              <a:t>https://cctmcx.ru/semena/traning/</a:t>
            </a:r>
            <a:r>
              <a:rPr lang="ru-RU" dirty="0">
                <a:solidFill>
                  <a:srgbClr val="141414"/>
                </a:solidFill>
                <a:latin typeface="Golos Tex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1354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7B453-D578-461D-B9B8-70891633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Выписка с Лицевого счета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02228-AB43-4E3A-A041-16EFB27DF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Выписка с Лицевого счета берется с сайта Федерального казначейства. </a:t>
            </a:r>
          </a:p>
          <a:p>
            <a:r>
              <a:rPr lang="ru-RU" dirty="0"/>
              <a:t>Заходим в Личный кабинет – Казначейское сопровождение – Лицевые счета – Лицевые счета УКС (нажимаем два раза) – выбираем дату (01.01.2026 или какая нужна в отчетном периоде) – Нажимаем на поле Лицевой счет – Выбираем наш счет – Сформировать – Экспортировать – </a:t>
            </a:r>
            <a:r>
              <a:rPr lang="ru-RU" dirty="0" err="1"/>
              <a:t>Эксель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03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6C147-2B48-4663-A308-C2EBAF56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848ADB-A62D-45DD-A164-2C9D629A7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295" y="639754"/>
            <a:ext cx="8296550" cy="5569347"/>
          </a:xfrm>
        </p:spPr>
      </p:pic>
    </p:spTree>
    <p:extLst>
      <p:ext uri="{BB962C8B-B14F-4D97-AF65-F5344CB8AC3E}">
        <p14:creationId xmlns:p14="http://schemas.microsoft.com/office/powerpoint/2010/main" val="8734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2D7C8-2528-4E79-B8BC-A1B45109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Далее рассмотрим как заполняется каждый из отчетов.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2D2C39-BB57-4492-BF24-4A5EEC90D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1101" y="982144"/>
            <a:ext cx="7243065" cy="4893712"/>
          </a:xfrm>
        </p:spPr>
      </p:pic>
    </p:spTree>
    <p:extLst>
      <p:ext uri="{BB962C8B-B14F-4D97-AF65-F5344CB8AC3E}">
        <p14:creationId xmlns:p14="http://schemas.microsoft.com/office/powerpoint/2010/main" val="25510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F012E-1B97-408A-B634-82645C20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BC005A-16E6-4423-AD31-717E8DFF5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1213" y="2121763"/>
            <a:ext cx="5505886" cy="2240326"/>
          </a:xfrm>
        </p:spPr>
      </p:pic>
    </p:spTree>
    <p:extLst>
      <p:ext uri="{BB962C8B-B14F-4D97-AF65-F5344CB8AC3E}">
        <p14:creationId xmlns:p14="http://schemas.microsoft.com/office/powerpoint/2010/main" val="247893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8A90B-B0CF-480F-BEA4-74BD6B1A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" y="1047565"/>
            <a:ext cx="3293616" cy="4971494"/>
          </a:xfrm>
        </p:spPr>
        <p:txBody>
          <a:bodyPr>
            <a:normAutofit/>
          </a:bodyPr>
          <a:lstStyle/>
          <a:p>
            <a:r>
              <a:rPr lang="ru-RU" sz="3000" dirty="0"/>
              <a:t>Заполнение отчета «О достижении значений  результатов предоставления субсидии» для грантополучателей 2025 года.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D81474-7B36-4C7C-BB0B-C461DF5BE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9845" y="938814"/>
            <a:ext cx="7944055" cy="5080245"/>
          </a:xfrm>
        </p:spPr>
      </p:pic>
    </p:spTree>
    <p:extLst>
      <p:ext uri="{BB962C8B-B14F-4D97-AF65-F5344CB8AC3E}">
        <p14:creationId xmlns:p14="http://schemas.microsoft.com/office/powerpoint/2010/main" val="130426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CD48F-D19A-41B6-908D-383D8C88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746" y="5727774"/>
            <a:ext cx="4709699" cy="451923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Нажимаем два раза ЛКМ (левой клавишей мыши)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9CEB2D-5248-4757-8428-1B9C90B90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487" y="1113309"/>
            <a:ext cx="11421025" cy="4636257"/>
          </a:xfr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79A351D-2DF6-407D-8A37-CE4A0F305778}"/>
              </a:ext>
            </a:extLst>
          </p:cNvPr>
          <p:cNvCxnSpPr/>
          <p:nvPr/>
        </p:nvCxnSpPr>
        <p:spPr>
          <a:xfrm flipH="1" flipV="1">
            <a:off x="3790765" y="5672831"/>
            <a:ext cx="488272" cy="1953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82BC2F-025C-4EF4-9C98-99D7287CB2BF}"/>
              </a:ext>
            </a:extLst>
          </p:cNvPr>
          <p:cNvSpPr/>
          <p:nvPr/>
        </p:nvSpPr>
        <p:spPr>
          <a:xfrm>
            <a:off x="1882066" y="1944210"/>
            <a:ext cx="1722268" cy="1597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57958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826</TotalTime>
  <Words>846</Words>
  <Application>Microsoft Office PowerPoint</Application>
  <PresentationFormat>Широкоэкранный</PresentationFormat>
  <Paragraphs>59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Corbel</vt:lpstr>
      <vt:lpstr>Golos Text</vt:lpstr>
      <vt:lpstr>Wingdings 2</vt:lpstr>
      <vt:lpstr>Рамка</vt:lpstr>
      <vt:lpstr>Заполнение отчетов  в январе 2026 г. в системе «бюджетное планирование» для получателей субсидий и грантов. Общая схема работы в системе ФГИС «Семеноводство».</vt:lpstr>
      <vt:lpstr>Заходим при помощи ЭЦП в свой личный кабинет системы «Бюджетное планирование» по ссылке https://ssl.budgetplan.minfin.ru  </vt:lpstr>
      <vt:lpstr>Формирование отчета</vt:lpstr>
      <vt:lpstr>Сформировать можно несколько форм отчетности, система сама покажет какие формы необходимо выбрать.</vt:lpstr>
      <vt:lpstr>Презентация PowerPoint</vt:lpstr>
      <vt:lpstr>Далее рассмотрим как заполняется каждый из отчетов. </vt:lpstr>
      <vt:lpstr>Презентация PowerPoint</vt:lpstr>
      <vt:lpstr>Заполнение отчета «О достижении значений  результатов предоставления субсидии» для грантополучателей 2025 года.</vt:lpstr>
      <vt:lpstr>Нажимаем два раза ЛКМ (левой клавишей мыши)</vt:lpstr>
      <vt:lpstr>Вносим сумму гранта в выделенные строки </vt:lpstr>
      <vt:lpstr>Нажимаем два раза ЛКМ для заполнения</vt:lpstr>
      <vt:lpstr>В выделенные строки проставляем единицы, так как свои обязательства вы выполнили.</vt:lpstr>
      <vt:lpstr>Презентация PowerPoint</vt:lpstr>
      <vt:lpstr>Подписание отчета</vt:lpstr>
      <vt:lpstr>Заполнение отчета «О реализации плана мероприятий» для грантополучателей 2025 г.</vt:lpstr>
      <vt:lpstr>Открываем форму отчета два раза нажав на него в списке отчетов.</vt:lpstr>
      <vt:lpstr>Откроется следующая форма, в которой нужно будет для заполнения дважды «кликнуть» ЛКМ на первой строке.</vt:lpstr>
      <vt:lpstr>В открывшейся форме, прокручиваем вниз и вносим сумму гранта полностью. </vt:lpstr>
      <vt:lpstr>Два раза нажимаем на вторую строку и заполняем как показано на картинке. Только год у вас 2025. Плановый показатель должен совпасть с фактическим</vt:lpstr>
      <vt:lpstr>Вносим сумму гранта во все выделенные поля.</vt:lpstr>
      <vt:lpstr>В правой стороне в разделе контрольные точки у вас будет несколько строк. Количество строк зависит от количества прошедших отчетных периодов.</vt:lpstr>
      <vt:lpstr>Дважды «кликаем» на первую строку и заполняем как показано на картинке, дата у вас может отличаться.</vt:lpstr>
      <vt:lpstr>Если вы приняли человека на отчетную дату и показали это в предыдущем отчете, то заполняете в соответствии с ним.</vt:lpstr>
      <vt:lpstr>Если плановое значение у вас стоит не 1, а другая цифра, то ставим её. Эти цифры показывают сколько человек по условиям гранта вы приняли на работу.</vt:lpstr>
      <vt:lpstr>Отчеты для грантополучателей прошлых лет, кроме тех, кто загружает «сканы отчета»</vt:lpstr>
      <vt:lpstr>Заполнение отчета «О достижении значений  результатов предоставления субсидии» для грантополучателей прошлых лет.</vt:lpstr>
      <vt:lpstr>Два раза нажать на выделенную область как на первой картинке и заполнить как на второй. Сохранить отчет и нажать «Закрыть». Далее подписываем отчет.</vt:lpstr>
      <vt:lpstr>Заполнение отчета «О реализации плана мероприятий» для грантополучателей прошлых лет.</vt:lpstr>
      <vt:lpstr>Отчет «об осуществлении расходов, источником финансового обеспечения которых является Субсидия» для получателей гранта «семейная фема»</vt:lpstr>
      <vt:lpstr>Создаем отчет так же как и предыдущие, только у данных грантополучателей в списке будет три отчета. Открываем отчет два раза «кликнув» на него.</vt:lpstr>
      <vt:lpstr>Подписание отчета.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ОК если нужно, отчет подписан. </vt:lpstr>
      <vt:lpstr>Схема работы в системе ФГИС «Семеноводство», ЕФГИС ЗСН и ФГИС «Зерно»</vt:lpstr>
      <vt:lpstr>Презентация PowerPoint</vt:lpstr>
      <vt:lpstr>Изменения</vt:lpstr>
      <vt:lpstr>Выписка с Лицевого счета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Заполнение отчетов  в январе 2026 г. в системе «бюджетное планирование» для получателей субсидий и грантов. Общая схема работы в системе ФГИС «Семеноводство».</dc:title>
  <dc:creator>Кузбасская лизинговая компания Центр Компетенций Акционерное Общество</dc:creator>
  <cp:lastModifiedBy>Кузбасская лизинговая компания Центр Компетенций Акционерное Общество</cp:lastModifiedBy>
  <cp:revision>30</cp:revision>
  <dcterms:created xsi:type="dcterms:W3CDTF">2025-12-23T06:53:37Z</dcterms:created>
  <dcterms:modified xsi:type="dcterms:W3CDTF">2025-12-25T05:01:20Z</dcterms:modified>
</cp:coreProperties>
</file>